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6BA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D80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 b="def" i="def"/>
      <a:tcStyle>
        <a:tcBdr/>
        <a:fill>
          <a:solidFill>
            <a:srgbClr val="FCE9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g_light.png" descr="bg_ligh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4415"/>
            <a:ext cx="24384003" cy="53469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sber_university_logo.png" descr="sber_university_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0000" y="1016000"/>
            <a:ext cx="7378700" cy="1498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Текст заголовка"/>
          <p:cNvSpPr txBox="1"/>
          <p:nvPr>
            <p:ph type="title"/>
          </p:nvPr>
        </p:nvSpPr>
        <p:spPr>
          <a:xfrm>
            <a:off x="1392000" y="3458497"/>
            <a:ext cx="21600000" cy="4320001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14" name="Уровень текста 1…"/>
          <p:cNvSpPr txBox="1"/>
          <p:nvPr>
            <p:ph type="body" sz="half" idx="1"/>
          </p:nvPr>
        </p:nvSpPr>
        <p:spPr>
          <a:xfrm>
            <a:off x="1392000" y="8056491"/>
            <a:ext cx="21600000" cy="3600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</a:lvl1pPr>
            <a:lvl2pPr marL="0" indent="0">
              <a:spcBef>
                <a:spcPts val="0"/>
              </a:spcBef>
              <a:buSzTx/>
              <a:buNone/>
            </a:lvl2pPr>
            <a:lvl3pPr marL="0" indent="0">
              <a:spcBef>
                <a:spcPts val="0"/>
              </a:spcBef>
              <a:buSzTx/>
              <a:buNone/>
            </a:lvl3pPr>
            <a:lvl4pPr marL="0" indent="0">
              <a:spcBef>
                <a:spcPts val="0"/>
              </a:spcBef>
              <a:buSzTx/>
              <a:buNone/>
            </a:lvl4pPr>
            <a:lvl5pPr marL="0" indent="0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1269999" y="2709549"/>
            <a:ext cx="7847736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>
                <a:solidFill>
                  <a:srgbClr val="70AD47"/>
                </a:solidFill>
              </a:defRPr>
            </a:lvl1pPr>
          </a:lstStyle>
          <a:p>
            <a:pPr/>
            <a:r>
              <a:t>Перезапуск DS</a:t>
            </a:r>
          </a:p>
        </p:txBody>
      </p:sp>
      <p:sp>
        <p:nvSpPr>
          <p:cNvPr id="1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quarter" idx="1"/>
          </p:nvPr>
        </p:nvSpPr>
        <p:spPr>
          <a:xfrm>
            <a:off x="1270000" y="8953500"/>
            <a:ext cx="21844002" cy="774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i="1"/>
            </a:lvl1pPr>
            <a:lvl2pPr algn="ctr">
              <a:spcBef>
                <a:spcPts val="0"/>
              </a:spcBef>
              <a:defRPr i="1"/>
            </a:lvl2pPr>
            <a:lvl3pPr algn="ctr">
              <a:spcBef>
                <a:spcPts val="0"/>
              </a:spcBef>
              <a:defRPr i="1"/>
            </a:lvl3pPr>
            <a:lvl4pPr algn="ctr">
              <a:spcBef>
                <a:spcPts val="0"/>
              </a:spcBef>
              <a:defRPr i="1"/>
            </a:lvl4pPr>
            <a:lvl5pPr algn="ctr">
              <a:spcBef>
                <a:spcPts val="0"/>
              </a:spcBef>
              <a:defRPr i="1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9" name="«Место ввода цитаты»."/>
          <p:cNvSpPr txBox="1"/>
          <p:nvPr>
            <p:ph type="body" sz="quarter" idx="13"/>
          </p:nvPr>
        </p:nvSpPr>
        <p:spPr>
          <a:xfrm>
            <a:off x="1270000" y="5765798"/>
            <a:ext cx="21844000" cy="1447802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8800"/>
            </a:pPr>
          </a:p>
        </p:txBody>
      </p:sp>
      <p:sp>
        <p:nvSpPr>
          <p:cNvPr id="10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Изображение"/>
          <p:cNvSpPr/>
          <p:nvPr>
            <p:ph type="pic" idx="13"/>
          </p:nvPr>
        </p:nvSpPr>
        <p:spPr>
          <a:xfrm>
            <a:off x="0" y="1"/>
            <a:ext cx="24384000" cy="13716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Текст заголовка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pPr/>
            <a:r>
              <a:t>Текст заголовка</a:t>
            </a:r>
          </a:p>
        </p:txBody>
      </p:sp>
      <p:sp>
        <p:nvSpPr>
          <p:cNvPr id="12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bg object 16"/>
          <p:cNvSpPr/>
          <p:nvPr/>
        </p:nvSpPr>
        <p:spPr>
          <a:xfrm>
            <a:off x="-1" y="0"/>
            <a:ext cx="24377906" cy="13716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tIns="91439" bIns="91439"/>
          <a:lstStyle/>
          <a:p>
            <a:pPr algn="l" defTabSz="1828800">
              <a:defRPr b="0" sz="36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31" name="Текст заголовка"/>
          <p:cNvSpPr txBox="1"/>
          <p:nvPr>
            <p:ph type="title"/>
          </p:nvPr>
        </p:nvSpPr>
        <p:spPr>
          <a:xfrm>
            <a:off x="1371600" y="5334000"/>
            <a:ext cx="14986656" cy="3867150"/>
          </a:xfrm>
          <a:prstGeom prst="rect">
            <a:avLst/>
          </a:prstGeom>
        </p:spPr>
        <p:txBody>
          <a:bodyPr lIns="0" tIns="0" rIns="0" bIns="0" anchor="ctr"/>
          <a:lstStyle>
            <a:lvl1pPr defTabSz="1828800">
              <a:defRPr sz="13200">
                <a:latin typeface="SBSansDisplay-Light"/>
                <a:ea typeface="SBSansDisplay-Light"/>
                <a:cs typeface="SBSansDisplay-Light"/>
                <a:sym typeface="SBSansDisplay-Light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2" name="Номер слайда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ите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Текст заголовка"/>
          <p:cNvSpPr txBox="1"/>
          <p:nvPr>
            <p:ph type="title"/>
          </p:nvPr>
        </p:nvSpPr>
        <p:spPr>
          <a:xfrm>
            <a:off x="1392000" y="3454400"/>
            <a:ext cx="21600000" cy="43200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24" name="Уровень текста 1…"/>
          <p:cNvSpPr txBox="1"/>
          <p:nvPr>
            <p:ph type="body" sz="half" idx="1"/>
          </p:nvPr>
        </p:nvSpPr>
        <p:spPr>
          <a:xfrm>
            <a:off x="1392000" y="8056799"/>
            <a:ext cx="21600000" cy="3600001"/>
          </a:xfrm>
          <a:prstGeom prst="rect">
            <a:avLst/>
          </a:prstGeom>
        </p:spPr>
        <p:txBody>
          <a:bodyPr/>
          <a:lstStyle>
            <a:lvl1pPr marL="0" indent="0" defTabSz="914400">
              <a:spcBef>
                <a:spcPts val="0"/>
              </a:spcBef>
              <a:buSzTx/>
              <a:buNone/>
            </a:lvl1pPr>
            <a:lvl2pPr marL="0" indent="0" defTabSz="914400">
              <a:spcBef>
                <a:spcPts val="0"/>
              </a:spcBef>
              <a:buSzTx/>
              <a:buNone/>
            </a:lvl2pPr>
            <a:lvl3pPr marL="0" indent="0" defTabSz="914400">
              <a:spcBef>
                <a:spcPts val="0"/>
              </a:spcBef>
              <a:buSzTx/>
              <a:buNone/>
            </a:lvl3pPr>
            <a:lvl4pPr marL="0" indent="0" defTabSz="914400">
              <a:spcBef>
                <a:spcPts val="0"/>
              </a:spcBef>
              <a:buSzTx/>
              <a:buNone/>
            </a:lvl4pPr>
            <a:lvl5pPr marL="0" indent="0" defTabSz="914400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3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Изображение"/>
          <p:cNvSpPr/>
          <p:nvPr>
            <p:ph type="pic" sz="half" idx="13"/>
          </p:nvPr>
        </p:nvSpPr>
        <p:spPr>
          <a:xfrm>
            <a:off x="12412268" y="3512125"/>
            <a:ext cx="10821804" cy="893387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42" name="Текст заголовка"/>
          <p:cNvSpPr txBox="1"/>
          <p:nvPr>
            <p:ph type="title"/>
          </p:nvPr>
        </p:nvSpPr>
        <p:spPr>
          <a:xfrm>
            <a:off x="1269999" y="1016000"/>
            <a:ext cx="21964074" cy="22860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3" name="Уровень текста 1…"/>
          <p:cNvSpPr txBox="1"/>
          <p:nvPr>
            <p:ph type="body" sz="half" idx="1"/>
          </p:nvPr>
        </p:nvSpPr>
        <p:spPr>
          <a:xfrm>
            <a:off x="1270000" y="3512125"/>
            <a:ext cx="10701733" cy="8933875"/>
          </a:xfrm>
          <a:prstGeom prst="rect">
            <a:avLst/>
          </a:prstGeom>
        </p:spPr>
        <p:txBody>
          <a:bodyPr/>
          <a:lstStyle>
            <a:lvl1pPr marL="558800" indent="-558800"/>
            <a:lvl2pPr marL="1117600" indent="-558800"/>
            <a:lvl3pPr marL="1676400" indent="-558800"/>
            <a:lvl4pPr marL="2235200" indent="-558800"/>
            <a:lvl5pPr marL="2794000" indent="-558800"/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Изображение"/>
          <p:cNvSpPr/>
          <p:nvPr>
            <p:ph type="pic" idx="13"/>
          </p:nvPr>
        </p:nvSpPr>
        <p:spPr>
          <a:xfrm>
            <a:off x="3124200" y="997526"/>
            <a:ext cx="18135600" cy="77931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52" name="Текст заголовка"/>
          <p:cNvSpPr txBox="1"/>
          <p:nvPr>
            <p:ph type="title"/>
          </p:nvPr>
        </p:nvSpPr>
        <p:spPr>
          <a:xfrm>
            <a:off x="1270000" y="9138228"/>
            <a:ext cx="21844000" cy="1587501"/>
          </a:xfrm>
          <a:prstGeom prst="rect">
            <a:avLst/>
          </a:prstGeom>
        </p:spPr>
        <p:txBody>
          <a:bodyPr anchor="ctr"/>
          <a:lstStyle>
            <a:lvl1pPr algn="ctr"/>
          </a:lstStyle>
          <a:p>
            <a:pPr/>
            <a:r>
              <a:t>Текст заголовка</a:t>
            </a:r>
          </a:p>
        </p:txBody>
      </p:sp>
      <p:sp>
        <p:nvSpPr>
          <p:cNvPr id="53" name="Уровень текста 1…"/>
          <p:cNvSpPr txBox="1"/>
          <p:nvPr>
            <p:ph type="body" sz="quarter" idx="1"/>
          </p:nvPr>
        </p:nvSpPr>
        <p:spPr>
          <a:xfrm>
            <a:off x="1270000" y="11073247"/>
            <a:ext cx="21844000" cy="195695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Изображение"/>
          <p:cNvSpPr/>
          <p:nvPr>
            <p:ph type="pic" sz="half" idx="13"/>
          </p:nvPr>
        </p:nvSpPr>
        <p:spPr>
          <a:xfrm>
            <a:off x="12412268" y="952500"/>
            <a:ext cx="10669614" cy="11303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62" name="Текст заголовка"/>
          <p:cNvSpPr txBox="1"/>
          <p:nvPr>
            <p:ph type="title"/>
          </p:nvPr>
        </p:nvSpPr>
        <p:spPr>
          <a:xfrm>
            <a:off x="1651000" y="952500"/>
            <a:ext cx="10223500" cy="5365173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pPr/>
            <a:r>
              <a:t>Текст заголовка</a:t>
            </a:r>
          </a:p>
        </p:txBody>
      </p:sp>
      <p:sp>
        <p:nvSpPr>
          <p:cNvPr id="63" name="Уровень текста 1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/>
            <a:r>
              <a:t>Текст заголовка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bg_light.png" descr="bg_ligh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" y="0"/>
            <a:ext cx="24384000" cy="5346942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Уровень текста 1…"/>
          <p:cNvSpPr txBox="1"/>
          <p:nvPr>
            <p:ph type="body" idx="1"/>
          </p:nvPr>
        </p:nvSpPr>
        <p:spPr>
          <a:xfrm>
            <a:off x="1270000" y="1778000"/>
            <a:ext cx="21844000" cy="10160000"/>
          </a:xfrm>
          <a:prstGeom prst="rect">
            <a:avLst/>
          </a:prstGeom>
        </p:spPr>
        <p:txBody>
          <a:bodyPr/>
          <a:lstStyle>
            <a:lvl1pPr marL="555623" indent="-555623">
              <a:buSzPct val="100000"/>
            </a:lvl1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Изображение"/>
          <p:cNvSpPr/>
          <p:nvPr>
            <p:ph type="pic" sz="quarter" idx="13"/>
          </p:nvPr>
        </p:nvSpPr>
        <p:spPr>
          <a:xfrm>
            <a:off x="15290800" y="7035800"/>
            <a:ext cx="8331200" cy="56007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9" name="Изображение"/>
          <p:cNvSpPr/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0" name="Изображение"/>
          <p:cNvSpPr/>
          <p:nvPr>
            <p:ph type="pic" idx="15"/>
          </p:nvPr>
        </p:nvSpPr>
        <p:spPr>
          <a:xfrm>
            <a:off x="1371600" y="1130300"/>
            <a:ext cx="13445837" cy="11468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xfrm>
            <a:off x="11965381" y="13081000"/>
            <a:ext cx="453238" cy="46105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1270000" y="1016000"/>
            <a:ext cx="218440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1270000" y="3149600"/>
            <a:ext cx="218440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634998" marR="0" indent="-634998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1217082" marR="0" indent="-582082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852083" marR="0" indent="-582082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2487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3122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3757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4392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5027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5662083" marR="0" indent="-582083" algn="l" defTabSz="825500" rtl="0" latinLnBrk="0">
        <a:lnSpc>
          <a:spcPct val="100000"/>
        </a:lnSpc>
        <a:spcBef>
          <a:spcPts val="16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2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Relationship Id="rId3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Школа Android…"/>
          <p:cNvSpPr txBox="1"/>
          <p:nvPr>
            <p:ph type="ctrTitle"/>
          </p:nvPr>
        </p:nvSpPr>
        <p:spPr>
          <a:xfrm>
            <a:off x="1391999" y="3458497"/>
            <a:ext cx="21600002" cy="4320001"/>
          </a:xfrm>
          <a:prstGeom prst="rect">
            <a:avLst/>
          </a:prstGeom>
        </p:spPr>
        <p:txBody>
          <a:bodyPr/>
          <a:lstStyle/>
          <a:p>
            <a:pPr/>
            <a:r>
              <a:t>Нейронные сети</a:t>
            </a:r>
          </a:p>
        </p:txBody>
      </p:sp>
      <p:sp>
        <p:nvSpPr>
          <p:cNvPr id="142" name="Текст 1"/>
          <p:cNvSpPr txBox="1"/>
          <p:nvPr>
            <p:ph type="subTitle" sz="half" idx="1"/>
          </p:nvPr>
        </p:nvSpPr>
        <p:spPr>
          <a:xfrm>
            <a:off x="1391999" y="8056491"/>
            <a:ext cx="21600002" cy="3600001"/>
          </a:xfrm>
          <a:prstGeom prst="rect">
            <a:avLst/>
          </a:prstGeom>
        </p:spPr>
        <p:txBody>
          <a:bodyPr/>
          <a:lstStyle/>
          <a:p>
            <a:pPr/>
            <a:r>
              <a:t>Основы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Полносвязная сеть. Один нейрон</a:t>
            </a:r>
          </a:p>
        </p:txBody>
      </p:sp>
      <p:pic>
        <p:nvPicPr>
          <p:cNvPr id="176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0" t="21671" r="0" b="0"/>
          <a:stretch>
            <a:fillRect/>
          </a:stretch>
        </p:blipFill>
        <p:spPr>
          <a:xfrm>
            <a:off x="-43250" y="5468294"/>
            <a:ext cx="24470500" cy="82526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17244">
              <a:defRPr sz="8712"/>
            </a:lvl1pPr>
          </a:lstStyle>
          <a:p>
            <a:pPr/>
            <a:r>
              <a:t>Полносвязная сеть. Комбинация нейронов</a:t>
            </a:r>
          </a:p>
        </p:txBody>
      </p:sp>
      <p:pic>
        <p:nvPicPr>
          <p:cNvPr id="179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0" t="22577" r="0" b="0"/>
          <a:stretch>
            <a:fillRect/>
          </a:stretch>
        </p:blipFill>
        <p:spPr>
          <a:xfrm>
            <a:off x="-31955" y="5543447"/>
            <a:ext cx="24447909" cy="81645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Полносвязная сеть. Скрытый слой</a:t>
            </a:r>
          </a:p>
        </p:txBody>
      </p:sp>
      <p:pic>
        <p:nvPicPr>
          <p:cNvPr id="182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0" t="14844" r="0" b="0"/>
          <a:stretch>
            <a:fillRect/>
          </a:stretch>
        </p:blipFill>
        <p:spPr>
          <a:xfrm>
            <a:off x="-23712" y="4544951"/>
            <a:ext cx="24431423" cy="91598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8990">
              <a:defRPr sz="8624"/>
            </a:lvl1pPr>
          </a:lstStyle>
          <a:p>
            <a:pPr/>
            <a:r>
              <a:t>Полносвязная сеть. Входы одного нейрона</a:t>
            </a:r>
          </a:p>
        </p:txBody>
      </p:sp>
      <p:pic>
        <p:nvPicPr>
          <p:cNvPr id="185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0" t="17140" r="0" b="0"/>
          <a:stretch>
            <a:fillRect/>
          </a:stretch>
        </p:blipFill>
        <p:spPr>
          <a:xfrm>
            <a:off x="-22278" y="4803459"/>
            <a:ext cx="24384001" cy="89235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Полносвязная сеть. Глубокая сеть</a:t>
            </a:r>
          </a:p>
        </p:txBody>
      </p:sp>
      <p:pic>
        <p:nvPicPr>
          <p:cNvPr id="188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0" t="14407" r="0" b="0"/>
          <a:stretch>
            <a:fillRect/>
          </a:stretch>
        </p:blipFill>
        <p:spPr>
          <a:xfrm>
            <a:off x="-8987" y="4582650"/>
            <a:ext cx="24401973" cy="91449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Активация. Важность активации</a:t>
            </a:r>
          </a:p>
        </p:txBody>
      </p:sp>
      <p:pic>
        <p:nvPicPr>
          <p:cNvPr id="191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57558" y="3339455"/>
            <a:ext cx="12124089" cy="10365914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1270000" y="3149600"/>
            <a:ext cx="10331805" cy="9296400"/>
          </a:xfrm>
          <a:prstGeom prst="rect">
            <a:avLst/>
          </a:prstGeom>
        </p:spPr>
        <p:txBody>
          <a:bodyPr anchor="ctr"/>
          <a:lstStyle/>
          <a:p>
            <a:pPr>
              <a:buFont typeface="Courier New"/>
              <a:buChar char="o"/>
            </a:pPr>
            <a:r>
              <a:t>Активация позволяет нейросетям представлять нелинейность данных</a:t>
            </a:r>
          </a:p>
          <a:p>
            <a:pPr>
              <a:buFont typeface="Courier New"/>
              <a:buChar char="o"/>
            </a:pPr>
            <a:r>
              <a:t>Позволяет аппроксимировать любые сложные функции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Активация. Важность активации</a:t>
            </a:r>
          </a:p>
        </p:txBody>
      </p:sp>
      <p:pic>
        <p:nvPicPr>
          <p:cNvPr id="195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41" y="4983560"/>
            <a:ext cx="24369517" cy="87324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Активация. Функции активации</a:t>
            </a:r>
          </a:p>
        </p:txBody>
      </p:sp>
      <p:pic>
        <p:nvPicPr>
          <p:cNvPr id="198" name="Screenshot 2021-05-08 at 08.41.44.png" descr="Screenshot 2021-05-08 at 08.41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3250" y="4133774"/>
            <a:ext cx="5218498" cy="3407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Screenshot 2021-05-08 at 08.42.17.png" descr="Screenshot 2021-05-08 at 08.42.1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26061" y="4231190"/>
            <a:ext cx="4973982" cy="32131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Screenshot 2021-05-08 at 08.46.58.png" descr="Screenshot 2021-05-08 at 08.46.5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128594" y="9215508"/>
            <a:ext cx="4968915" cy="3407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Screenshot 2021-05-08 at 08.47.37.png" descr="Screenshot 2021-05-08 at 08.47.37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945843" y="9215508"/>
            <a:ext cx="5013312" cy="3407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Screenshot 2021-05-08 at 08.51.33.png" descr="Screenshot 2021-05-08 at 08.51.3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860619" y="4131115"/>
            <a:ext cx="5001556" cy="341331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Screenshot 2021-05-08 at 08.52.30.png" descr="Screenshot 2021-05-08 at 08.52.30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763092" y="9216845"/>
            <a:ext cx="5013311" cy="3413318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Уравнение"/>
          <p:cNvSpPr txBox="1"/>
          <p:nvPr/>
        </p:nvSpPr>
        <p:spPr>
          <a:xfrm>
            <a:off x="5061805" y="3521847"/>
            <a:ext cx="599183" cy="196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nor/>
                    </m:rP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ReLU</m:t>
                  </m:r>
                </m:oMath>
              </m:oMathPara>
            </a14:m>
            <a:endParaRPr sz="2400"/>
          </a:p>
        </p:txBody>
      </p:sp>
      <p:sp>
        <p:nvSpPr>
          <p:cNvPr id="205" name="Уравнение"/>
          <p:cNvSpPr txBox="1"/>
          <p:nvPr/>
        </p:nvSpPr>
        <p:spPr>
          <a:xfrm>
            <a:off x="16457190" y="8363727"/>
            <a:ext cx="2312582" cy="65501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sty m:val="p"/>
                        </m:rP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tanh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den>
                  </m:f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sSup>
                    <m:e>
                      <m:r>
                        <m:rPr>
                          <m:sty m:val="p"/>
                        </m:rP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tanh</m:t>
                      </m:r>
                    </m:e>
                    <m:sup>
                      <m: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 sz="2400"/>
          </a:p>
        </p:txBody>
      </p:sp>
      <p:sp>
        <p:nvSpPr>
          <p:cNvPr id="206" name="Уравнение"/>
          <p:cNvSpPr txBox="1"/>
          <p:nvPr/>
        </p:nvSpPr>
        <p:spPr>
          <a:xfrm>
            <a:off x="10576701" y="8366013"/>
            <a:ext cx="1752111" cy="65044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2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den>
                  </m:f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σ</m:t>
                  </m:r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σ</m:t>
                  </m:r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2400"/>
          </a:p>
        </p:txBody>
      </p:sp>
      <p:sp>
        <p:nvSpPr>
          <p:cNvPr id="207" name="Уравнение"/>
          <p:cNvSpPr txBox="1"/>
          <p:nvPr/>
        </p:nvSpPr>
        <p:spPr>
          <a:xfrm>
            <a:off x="11375711" y="3560556"/>
            <a:ext cx="153621" cy="13380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σ</m:t>
                  </m:r>
                </m:oMath>
              </m:oMathPara>
            </a14:m>
            <a:endParaRPr sz="2400"/>
          </a:p>
        </p:txBody>
      </p:sp>
      <p:sp>
        <p:nvSpPr>
          <p:cNvPr id="208" name="Уравнение"/>
          <p:cNvSpPr txBox="1"/>
          <p:nvPr/>
        </p:nvSpPr>
        <p:spPr>
          <a:xfrm>
            <a:off x="17353280" y="3521847"/>
            <a:ext cx="519990" cy="21122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tanh</m:t>
                  </m:r>
                </m:oMath>
              </m:oMathPara>
            </a14:m>
            <a:endParaRPr sz="2400"/>
          </a:p>
        </p:txBody>
      </p:sp>
      <p:sp>
        <p:nvSpPr>
          <p:cNvPr id="209" name="Уравнение"/>
          <p:cNvSpPr txBox="1"/>
          <p:nvPr/>
        </p:nvSpPr>
        <p:spPr>
          <a:xfrm>
            <a:off x="4285808" y="8373547"/>
            <a:ext cx="2492048" cy="63537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nor/>
                        </m:rP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ReLU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den>
                  </m:f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m:rPr>
                      <m:nor/>
                    </m:rP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int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&gt;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0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24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Активация. Функции активации</a:t>
            </a:r>
          </a:p>
        </p:txBody>
      </p:sp>
      <p:sp>
        <p:nvSpPr>
          <p:cNvPr id="212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Также существуют: </a:t>
            </a:r>
          </a:p>
          <a:p>
            <a:pPr>
              <a:buFont typeface="Courier New"/>
              <a:buChar char="o"/>
            </a:pPr>
            <a:r>
              <a:t>leaky ReLU</a:t>
            </a:r>
            <a:r>
              <a:t>. </a:t>
            </a:r>
          </a:p>
          <a:p>
            <a:pPr>
              <a:buFont typeface="Courier New"/>
              <a:buChar char="o"/>
            </a:pPr>
            <a:r>
              <a:t>sin</a:t>
            </a:r>
          </a:p>
          <a:p>
            <a:pPr>
              <a:buFont typeface="Courier New"/>
              <a:buChar char="o"/>
            </a:pPr>
            <a:r>
              <a:t>S</a:t>
            </a:r>
            <a:r>
              <a:t>iLU</a:t>
            </a:r>
          </a:p>
          <a:p>
            <a:pPr>
              <a:buFont typeface="Courier New"/>
              <a:buChar char="o"/>
            </a:pPr>
            <a:r>
              <a:t>etc</a:t>
            </a:r>
            <a:r>
              <a:t> </a:t>
            </a:r>
          </a:p>
          <a:p>
            <a:pPr/>
          </a:p>
          <a:p>
            <a:pPr marL="0" indent="0">
              <a:buSzTx/>
              <a:buNone/>
            </a:pPr>
            <a:r>
              <a:t>Функцией активации может быть любая нелинейная дифференцируемая функция. Но не с каждой нейросеть сможет учиться.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Функция потерь</a:t>
            </a:r>
          </a:p>
        </p:txBody>
      </p:sp>
      <p:sp>
        <p:nvSpPr>
          <p:cNvPr id="215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457200">
              <a:lnSpc>
                <a:spcPts val="6100"/>
              </a:lnSpc>
              <a:buSzTx/>
              <a:buNone/>
              <a:defRPr sz="4000"/>
            </a:lvl1pPr>
          </a:lstStyle>
          <a:p>
            <a:pPr/>
            <a:r>
              <a:t>Хотим найти такие веса (W - набор значений), которые минимизируют функцию потерь</a:t>
            </a:r>
          </a:p>
        </p:txBody>
      </p:sp>
      <p:pic>
        <p:nvPicPr>
          <p:cNvPr id="216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6294" y="5965773"/>
            <a:ext cx="24556589" cy="77762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Вводное заняти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Вводное занятие </a:t>
            </a:r>
          </a:p>
        </p:txBody>
      </p:sp>
      <p:sp>
        <p:nvSpPr>
          <p:cNvPr id="145" name="Часть I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buSzTx/>
              <a:buNone/>
              <a:defRPr sz="4000"/>
            </a:pPr>
            <a:r>
              <a:t>Часть </a:t>
            </a:r>
            <a:r>
              <a:t>I. Введение: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История нейросетей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Перцептрон</a:t>
            </a:r>
          </a:p>
          <a:p>
            <a:pPr marL="0" indent="0">
              <a:lnSpc>
                <a:spcPct val="90000"/>
              </a:lnSpc>
              <a:buSzTx/>
              <a:buNone/>
              <a:defRPr sz="4000"/>
            </a:pPr>
            <a:r>
              <a:t>Часть </a:t>
            </a:r>
            <a:r>
              <a:t>II. Полносвязные сети: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Линейный слой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Активация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Функция потерь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Обратное распространение ошибки (Backward pass)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Стохастический градиентный спуск и его модификации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Лернинг рейт</a:t>
            </a:r>
          </a:p>
          <a:p>
            <a:pPr marL="0" indent="0">
              <a:lnSpc>
                <a:spcPct val="90000"/>
              </a:lnSpc>
              <a:buSzTx/>
              <a:buNone/>
              <a:defRPr sz="4000"/>
            </a:pPr>
            <a:r>
              <a:t>Часть </a:t>
            </a:r>
            <a:r>
              <a:t>III:</a:t>
            </a:r>
          </a:p>
          <a:p>
            <a:pPr lvl="1">
              <a:lnSpc>
                <a:spcPct val="90000"/>
              </a:lnSpc>
              <a:buFont typeface="Courier New"/>
              <a:buChar char="o"/>
              <a:defRPr sz="4000"/>
            </a:pPr>
            <a:r>
              <a:t>Фреймворк PyTorch (Ноутбук)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Функция потерь для разных задач</a:t>
            </a:r>
          </a:p>
        </p:txBody>
      </p:sp>
      <p:sp>
        <p:nvSpPr>
          <p:cNvPr id="219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idx="1"/>
          </p:nvPr>
        </p:nvSpPr>
        <p:spPr>
          <a:xfrm>
            <a:off x="1432526" y="2902046"/>
            <a:ext cx="22479253" cy="929640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ts val="6600"/>
              </a:lnSpc>
              <a:buSzTx/>
              <a:buNone/>
            </a:pPr>
            <a:r>
              <a:t>Бинарная классификация:</a:t>
            </a:r>
          </a:p>
          <a:p>
            <a:pPr>
              <a:buFont typeface="Courier New"/>
              <a:buChar char="o"/>
            </a:pPr>
            <a:r>
              <a:t>BinaryCrossEntropy</a:t>
            </a:r>
          </a:p>
          <a:p>
            <a:pPr marL="0" indent="0">
              <a:buSzTx/>
              <a:buNone/>
            </a:pPr>
            <a:r>
              <a:t>Многоклассовая классификация:</a:t>
            </a:r>
          </a:p>
          <a:p>
            <a:pPr>
              <a:buFont typeface="Courier New"/>
              <a:buChar char="o"/>
            </a:pPr>
            <a:r>
              <a:t>CrossEntropy</a:t>
            </a:r>
          </a:p>
          <a:p>
            <a:pPr marL="0" indent="0">
              <a:buSzTx/>
              <a:buNone/>
            </a:pPr>
            <a:r>
              <a:t>Регрессия:</a:t>
            </a:r>
          </a:p>
          <a:p>
            <a:pPr>
              <a:buFont typeface="Courier New"/>
              <a:buChar char="o"/>
            </a:pPr>
            <a:r>
              <a:t>MAE</a:t>
            </a:r>
          </a:p>
          <a:p>
            <a:pPr>
              <a:buFont typeface="Courier New"/>
              <a:buChar char="o"/>
            </a:pPr>
            <a:r>
              <a:t>MSE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Функция потерь для разных задач</a:t>
            </a:r>
          </a:p>
        </p:txBody>
      </p:sp>
      <p:sp>
        <p:nvSpPr>
          <p:cNvPr id="222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idx="1"/>
          </p:nvPr>
        </p:nvSpPr>
        <p:spPr>
          <a:xfrm>
            <a:off x="1432526" y="2902046"/>
            <a:ext cx="22479253" cy="929640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ts val="6600"/>
              </a:lnSpc>
              <a:buSzTx/>
              <a:buNone/>
            </a:pPr>
            <a:r>
              <a:t>Бинарная классификация:</a:t>
            </a:r>
          </a:p>
          <a:p>
            <a:pPr>
              <a:buFont typeface="Courier New"/>
              <a:buChar char="o"/>
            </a:pPr>
            <a:r>
              <a:t>BinaryCrossEntropy</a:t>
            </a:r>
          </a:p>
          <a:p>
            <a:pPr marL="0" indent="0">
              <a:buSzTx/>
              <a:buNone/>
            </a:pPr>
            <a:r>
              <a:t>Многоклассовая классификация:</a:t>
            </a:r>
          </a:p>
          <a:p>
            <a:pPr>
              <a:buFont typeface="Courier New"/>
              <a:buChar char="o"/>
            </a:pPr>
            <a:r>
              <a:t>CrossEntropy</a:t>
            </a:r>
          </a:p>
          <a:p>
            <a:pPr marL="0" indent="0">
              <a:buSzTx/>
              <a:buNone/>
            </a:pPr>
            <a:r>
              <a:t>Регрессия:</a:t>
            </a:r>
          </a:p>
          <a:p>
            <a:pPr>
              <a:buFont typeface="Courier New"/>
              <a:buChar char="o"/>
            </a:pPr>
            <a:r>
              <a:t>MAE</a:t>
            </a:r>
          </a:p>
          <a:p>
            <a:pPr>
              <a:buFont typeface="Courier New"/>
              <a:buChar char="o"/>
            </a:pPr>
            <a:r>
              <a:t>MSE</a:t>
            </a:r>
          </a:p>
          <a:p>
            <a:pPr marL="0" indent="0">
              <a:buSzTx/>
              <a:buNone/>
            </a:pPr>
            <a:r>
              <a:t>Функцию потерь можно придумать любую, главное, чтобы она была дифференцируема.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Обратное распространение ошибки</a:t>
            </a:r>
          </a:p>
        </p:txBody>
      </p:sp>
      <p:sp>
        <p:nvSpPr>
          <p:cNvPr id="225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idx="1"/>
          </p:nvPr>
        </p:nvSpPr>
        <p:spPr>
          <a:xfrm>
            <a:off x="2502311" y="3987595"/>
            <a:ext cx="19379378" cy="7777871"/>
          </a:xfrm>
          <a:prstGeom prst="rect">
            <a:avLst/>
          </a:prstGeom>
        </p:spPr>
        <p:txBody>
          <a:bodyPr lIns="91424" tIns="91424" rIns="91424" bIns="91424"/>
          <a:lstStyle/>
          <a:p>
            <a: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  <a:r>
              <a:t>В скрытом слое всего один нейрон:</a:t>
            </a:r>
          </a:p>
          <a:p>
            <a: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</a:p>
          <a:p>
            <a: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</a:p>
          <a:p>
            <a: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  <a:r>
              <a:t>Вычисление градиента по отношению к w2 (вес между скрытым и выходом) говорит нам как небольшое изменение w2 влияет на наш Loss.</a:t>
            </a:r>
          </a:p>
        </p:txBody>
      </p:sp>
      <p:pic>
        <p:nvPicPr>
          <p:cNvPr id="226" name="Google Shape;347;p45" descr="Google Shape;347;p4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79778" y="5473917"/>
            <a:ext cx="16424444" cy="2768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Обратное распространение ошибки</a:t>
            </a:r>
          </a:p>
        </p:txBody>
      </p:sp>
      <p:pic>
        <p:nvPicPr>
          <p:cNvPr id="229" name="Google Shape;354;p46" descr="Google Shape;354;p46"/>
          <p:cNvPicPr>
            <a:picLocks noChangeAspect="1"/>
          </p:cNvPicPr>
          <p:nvPr/>
        </p:nvPicPr>
        <p:blipFill>
          <a:blip r:embed="rId2">
            <a:extLst/>
          </a:blip>
          <a:srcRect l="0" t="19486" r="0" b="0"/>
          <a:stretch>
            <a:fillRect/>
          </a:stretch>
        </p:blipFill>
        <p:spPr>
          <a:xfrm>
            <a:off x="-17683" y="5306379"/>
            <a:ext cx="24419366" cy="84130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Обратное распространение ошибки</a:t>
            </a:r>
          </a:p>
        </p:txBody>
      </p:sp>
      <p:pic>
        <p:nvPicPr>
          <p:cNvPr id="232" name="Google Shape;361;p47" descr="Google Shape;361;p47"/>
          <p:cNvPicPr>
            <a:picLocks noChangeAspect="1"/>
          </p:cNvPicPr>
          <p:nvPr/>
        </p:nvPicPr>
        <p:blipFill>
          <a:blip r:embed="rId2">
            <a:extLst/>
          </a:blip>
          <a:srcRect l="0" t="21681" r="0" b="0"/>
          <a:stretch>
            <a:fillRect/>
          </a:stretch>
        </p:blipFill>
        <p:spPr>
          <a:xfrm>
            <a:off x="-53048" y="5544801"/>
            <a:ext cx="24490096" cy="81746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Обратное распространение ошибки</a:t>
            </a:r>
          </a:p>
        </p:txBody>
      </p:sp>
      <p:pic>
        <p:nvPicPr>
          <p:cNvPr id="235" name="Google Shape;387;p51" descr="Google Shape;387;p51"/>
          <p:cNvPicPr>
            <a:picLocks noChangeAspect="1"/>
          </p:cNvPicPr>
          <p:nvPr/>
        </p:nvPicPr>
        <p:blipFill>
          <a:blip r:embed="rId2">
            <a:extLst/>
          </a:blip>
          <a:srcRect l="0" t="21869" r="0" b="0"/>
          <a:stretch>
            <a:fillRect/>
          </a:stretch>
        </p:blipFill>
        <p:spPr>
          <a:xfrm>
            <a:off x="-35365" y="5371485"/>
            <a:ext cx="24454730" cy="83558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Обратное распространение ошибки</a:t>
            </a:r>
          </a:p>
        </p:txBody>
      </p:sp>
      <p:sp>
        <p:nvSpPr>
          <p:cNvPr id="238" name="Уравнение"/>
          <p:cNvSpPr txBox="1"/>
          <p:nvPr/>
        </p:nvSpPr>
        <p:spPr>
          <a:xfrm>
            <a:off x="7105965" y="3797471"/>
            <a:ext cx="3457442" cy="97429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cr m:val="script"/>
                    </m:rP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sSup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  <m:sup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 sz="3600"/>
          </a:p>
        </p:txBody>
      </p:sp>
      <p:sp>
        <p:nvSpPr>
          <p:cNvPr id="239" name="Уравнение"/>
          <p:cNvSpPr txBox="1"/>
          <p:nvPr/>
        </p:nvSpPr>
        <p:spPr>
          <a:xfrm>
            <a:off x="7105965" y="5221807"/>
            <a:ext cx="2895796" cy="99304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z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sSub>
                            <m:e>
                              <m:r>
                                <a:rPr xmlns:a="http://schemas.openxmlformats.org/drawingml/2006/main" sz="3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z</m:t>
                              </m:r>
                            </m:e>
                            <m:sub>
                              <m:r>
                                <a:rPr xmlns:a="http://schemas.openxmlformats.org/drawingml/2006/main" sz="3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</m:sup>
                      </m:sSup>
                    </m:den>
                  </m:f>
                </m:oMath>
              </m:oMathPara>
            </a14:m>
            <a:endParaRPr sz="3600"/>
          </a:p>
        </p:txBody>
      </p:sp>
      <p:sp>
        <p:nvSpPr>
          <p:cNvPr id="240" name="Уравнение"/>
          <p:cNvSpPr txBox="1"/>
          <p:nvPr/>
        </p:nvSpPr>
        <p:spPr>
          <a:xfrm>
            <a:off x="7105965" y="8080441"/>
            <a:ext cx="3388242" cy="84353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z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  <m:d>
                    <m:d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e>
                              <m:r>
                                <a:rPr xmlns:a="http://schemas.openxmlformats.org/drawingml/2006/main" sz="3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z</m:t>
                              </m:r>
                            </m:e>
                            <m:sub>
                              <m:r>
                                <a:rPr xmlns:a="http://schemas.openxmlformats.org/drawingml/2006/main" sz="3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e>
                  </m:d>
                </m:oMath>
              </m:oMathPara>
            </a14:m>
            <a:endParaRPr sz="3600"/>
          </a:p>
        </p:txBody>
      </p:sp>
      <p:sp>
        <p:nvSpPr>
          <p:cNvPr id="241" name="Уравнение"/>
          <p:cNvSpPr txBox="1"/>
          <p:nvPr/>
        </p:nvSpPr>
        <p:spPr>
          <a:xfrm>
            <a:off x="14295375" y="3797471"/>
            <a:ext cx="1557732" cy="107350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scr m:val="script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?</m:t>
                  </m:r>
                </m:oMath>
              </m:oMathPara>
            </a14:m>
            <a:endParaRPr sz="3600"/>
          </a:p>
        </p:txBody>
      </p:sp>
      <p:sp>
        <p:nvSpPr>
          <p:cNvPr id="242" name="Уравнение"/>
          <p:cNvSpPr txBox="1"/>
          <p:nvPr/>
        </p:nvSpPr>
        <p:spPr>
          <a:xfrm>
            <a:off x="14295375" y="9924959"/>
            <a:ext cx="1512121" cy="10916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?</m:t>
                  </m:r>
                </m:oMath>
              </m:oMathPara>
            </a14:m>
            <a:endParaRPr sz="3600"/>
          </a:p>
        </p:txBody>
      </p:sp>
      <p:sp>
        <p:nvSpPr>
          <p:cNvPr id="243" name="Уравнение"/>
          <p:cNvSpPr txBox="1"/>
          <p:nvPr/>
        </p:nvSpPr>
        <p:spPr>
          <a:xfrm>
            <a:off x="14295375" y="5321019"/>
            <a:ext cx="1451242" cy="1071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?</m:t>
                  </m:r>
                </m:oMath>
              </m:oMathPara>
            </a14:m>
            <a:endParaRPr sz="3600"/>
          </a:p>
        </p:txBody>
      </p:sp>
      <p:sp>
        <p:nvSpPr>
          <p:cNvPr id="244" name="Уравнение"/>
          <p:cNvSpPr txBox="1"/>
          <p:nvPr/>
        </p:nvSpPr>
        <p:spPr>
          <a:xfrm>
            <a:off x="14295375" y="6842282"/>
            <a:ext cx="1584185" cy="109356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?</m:t>
                  </m:r>
                </m:oMath>
              </m:oMathPara>
            </a14:m>
            <a:endParaRPr sz="3600"/>
          </a:p>
        </p:txBody>
      </p:sp>
      <p:sp>
        <p:nvSpPr>
          <p:cNvPr id="245" name="Уравнение"/>
          <p:cNvSpPr txBox="1"/>
          <p:nvPr/>
        </p:nvSpPr>
        <p:spPr>
          <a:xfrm>
            <a:off x="14295375" y="8381348"/>
            <a:ext cx="1427085" cy="10916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?</m:t>
                  </m:r>
                </m:oMath>
              </m:oMathPara>
            </a14:m>
            <a:endParaRPr sz="3600"/>
          </a:p>
        </p:txBody>
      </p:sp>
      <p:sp>
        <p:nvSpPr>
          <p:cNvPr id="246" name="Уравнение"/>
          <p:cNvSpPr txBox="1"/>
          <p:nvPr/>
        </p:nvSpPr>
        <p:spPr>
          <a:xfrm>
            <a:off x="7105965" y="6880175"/>
            <a:ext cx="3843674" cy="43013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z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</m:oMath>
              </m:oMathPara>
            </a14:m>
            <a:endParaRPr sz="3600"/>
          </a:p>
        </p:txBody>
      </p:sp>
      <p:sp>
        <p:nvSpPr>
          <p:cNvPr id="247" name="Уравнение"/>
          <p:cNvSpPr txBox="1"/>
          <p:nvPr/>
        </p:nvSpPr>
        <p:spPr>
          <a:xfrm>
            <a:off x="7105965" y="9551288"/>
            <a:ext cx="5113514" cy="109356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scr m:val="script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scr m:val="script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den>
                  </m:f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den>
                  </m:f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</m:oMath>
              </m:oMathPara>
            </a14:m>
            <a:endParaRPr sz="36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Обратное распространение ошибки</a:t>
            </a:r>
          </a:p>
        </p:txBody>
      </p:sp>
      <p:sp>
        <p:nvSpPr>
          <p:cNvPr id="250" name="Уравнение"/>
          <p:cNvSpPr txBox="1"/>
          <p:nvPr/>
        </p:nvSpPr>
        <p:spPr>
          <a:xfrm>
            <a:off x="7184707" y="3868200"/>
            <a:ext cx="3457442" cy="97429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cr m:val="script"/>
                    </m:rP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sSup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  <m:sup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 sz="3600"/>
          </a:p>
        </p:txBody>
      </p:sp>
      <p:sp>
        <p:nvSpPr>
          <p:cNvPr id="251" name="Уравнение"/>
          <p:cNvSpPr txBox="1"/>
          <p:nvPr/>
        </p:nvSpPr>
        <p:spPr>
          <a:xfrm>
            <a:off x="7184707" y="5292537"/>
            <a:ext cx="2895796" cy="99303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z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sSub>
                            <m:e>
                              <m:r>
                                <a:rPr xmlns:a="http://schemas.openxmlformats.org/drawingml/2006/main" sz="3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z</m:t>
                              </m:r>
                            </m:e>
                            <m:sub>
                              <m:r>
                                <a:rPr xmlns:a="http://schemas.openxmlformats.org/drawingml/2006/main" sz="3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</m:sup>
                      </m:sSup>
                    </m:den>
                  </m:f>
                </m:oMath>
              </m:oMathPara>
            </a14:m>
            <a:endParaRPr sz="3600"/>
          </a:p>
        </p:txBody>
      </p:sp>
      <p:sp>
        <p:nvSpPr>
          <p:cNvPr id="252" name="Уравнение"/>
          <p:cNvSpPr txBox="1"/>
          <p:nvPr/>
        </p:nvSpPr>
        <p:spPr>
          <a:xfrm>
            <a:off x="7184707" y="8151171"/>
            <a:ext cx="3388242" cy="84353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z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  <m:d>
                    <m:d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e>
                              <m:r>
                                <a:rPr xmlns:a="http://schemas.openxmlformats.org/drawingml/2006/main" sz="3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z</m:t>
                              </m:r>
                            </m:e>
                            <m:sub>
                              <m:r>
                                <a:rPr xmlns:a="http://schemas.openxmlformats.org/drawingml/2006/main" sz="3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e>
                  </m:d>
                </m:oMath>
              </m:oMathPara>
            </a14:m>
            <a:endParaRPr sz="3600"/>
          </a:p>
        </p:txBody>
      </p:sp>
      <p:sp>
        <p:nvSpPr>
          <p:cNvPr id="253" name="Уравнение"/>
          <p:cNvSpPr txBox="1"/>
          <p:nvPr/>
        </p:nvSpPr>
        <p:spPr>
          <a:xfrm>
            <a:off x="14374117" y="3868200"/>
            <a:ext cx="2184046" cy="107350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scr m:val="script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</m:oMath>
              </m:oMathPara>
            </a14:m>
            <a:endParaRPr sz="3600"/>
          </a:p>
        </p:txBody>
      </p:sp>
      <p:sp>
        <p:nvSpPr>
          <p:cNvPr id="254" name="Уравнение"/>
          <p:cNvSpPr txBox="1"/>
          <p:nvPr/>
        </p:nvSpPr>
        <p:spPr>
          <a:xfrm>
            <a:off x="14374117" y="9995689"/>
            <a:ext cx="1935845" cy="109162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</m:oMath>
              </m:oMathPara>
            </a14:m>
            <a:endParaRPr sz="3600"/>
          </a:p>
        </p:txBody>
      </p:sp>
      <p:sp>
        <p:nvSpPr>
          <p:cNvPr id="255" name="Уравнение"/>
          <p:cNvSpPr txBox="1"/>
          <p:nvPr/>
        </p:nvSpPr>
        <p:spPr>
          <a:xfrm>
            <a:off x="14374117" y="5391749"/>
            <a:ext cx="1402982" cy="1071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</m:t>
                  </m:r>
                </m:oMath>
              </m:oMathPara>
            </a14:m>
            <a:endParaRPr sz="3600"/>
          </a:p>
        </p:txBody>
      </p:sp>
      <p:sp>
        <p:nvSpPr>
          <p:cNvPr id="256" name="Уравнение"/>
          <p:cNvSpPr txBox="1"/>
          <p:nvPr/>
        </p:nvSpPr>
        <p:spPr>
          <a:xfrm>
            <a:off x="14374117" y="6913012"/>
            <a:ext cx="1560157" cy="109356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</m:oMath>
              </m:oMathPara>
            </a14:m>
            <a:endParaRPr sz="3600"/>
          </a:p>
        </p:txBody>
      </p:sp>
      <p:sp>
        <p:nvSpPr>
          <p:cNvPr id="257" name="Уравнение"/>
          <p:cNvSpPr txBox="1"/>
          <p:nvPr/>
        </p:nvSpPr>
        <p:spPr>
          <a:xfrm>
            <a:off x="14374117" y="8452077"/>
            <a:ext cx="2829948" cy="10916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3600"/>
          </a:p>
        </p:txBody>
      </p:sp>
      <p:sp>
        <p:nvSpPr>
          <p:cNvPr id="258" name="Уравнение"/>
          <p:cNvSpPr txBox="1"/>
          <p:nvPr/>
        </p:nvSpPr>
        <p:spPr>
          <a:xfrm>
            <a:off x="7184707" y="6950905"/>
            <a:ext cx="3843675" cy="43013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z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sSub>
                    <m:e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</m:e>
                    <m:sub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</m:oMath>
              </m:oMathPara>
            </a14:m>
            <a:endParaRPr sz="3600"/>
          </a:p>
        </p:txBody>
      </p:sp>
      <p:sp>
        <p:nvSpPr>
          <p:cNvPr id="259" name="Уравнение"/>
          <p:cNvSpPr txBox="1"/>
          <p:nvPr/>
        </p:nvSpPr>
        <p:spPr>
          <a:xfrm>
            <a:off x="7184707" y="9622018"/>
            <a:ext cx="5113514" cy="109356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scr m:val="script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  <m:r>
                    <a:rPr xmlns:a="http://schemas.openxmlformats.org/drawingml/2006/main" sz="3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scr m:val="script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den>
                  </m:f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den>
                  </m:f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  <m:f>
                    <m:fPr>
                      <m:ctrl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>
                        <m:e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3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den>
                  </m:f>
                </m:oMath>
              </m:oMathPara>
            </a14:m>
            <a:endParaRPr sz="36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Обратное распространение ошибки</a:t>
            </a:r>
          </a:p>
        </p:txBody>
      </p:sp>
      <p:sp>
        <p:nvSpPr>
          <p:cNvPr id="262" name="Пункт списка…"/>
          <p:cNvSpPr txBox="1"/>
          <p:nvPr/>
        </p:nvSpPr>
        <p:spPr>
          <a:xfrm>
            <a:off x="1147002" y="3219567"/>
            <a:ext cx="19449835" cy="2343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 defTabSz="355600">
              <a:lnSpc>
                <a:spcPct val="200000"/>
              </a:lnSpc>
              <a:defRPr b="0" sz="4400">
                <a:solidFill>
                  <a:srgbClr val="35545C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Пусть теперь </a:t>
            </a:r>
            <a14:m>
              <m:oMath>
                <m:sSubSup>
                  <m:e>
                    <m:r>
                      <a:rPr xmlns:a="http://schemas.openxmlformats.org/drawingml/2006/main" sz="5350" i="1">
                        <a:solidFill>
                          <a:srgbClr val="35545C"/>
                        </a:solidFill>
                        <a:latin typeface="Cambria Math" panose="02040503050406030204" pitchFamily="18" charset="0"/>
                      </a:rPr>
                      <m:t>𝑧</m:t>
                    </m:r>
                  </m:e>
                  <m:sub>
                    <m:r>
                      <a:rPr xmlns:a="http://schemas.openxmlformats.org/drawingml/2006/main" sz="5350" i="1">
                        <a:solidFill>
                          <a:srgbClr val="35545C"/>
                        </a:solidFill>
                        <a:latin typeface="Cambria Math" panose="02040503050406030204" pitchFamily="18" charset="0"/>
                      </a:rPr>
                      <m:t>𝑗</m:t>
                    </m:r>
                  </m:sub>
                  <m:sup>
                    <m:r>
                      <a:rPr xmlns:a="http://schemas.openxmlformats.org/drawingml/2006/main" sz="5350" i="1">
                        <a:solidFill>
                          <a:srgbClr val="35545C"/>
                        </a:solidFill>
                        <a:latin typeface="Cambria Math" panose="02040503050406030204" pitchFamily="18" charset="0"/>
                      </a:rPr>
                      <m:t>𝑙</m:t>
                    </m:r>
                  </m:sup>
                </m:sSubSup>
              </m:oMath>
            </a14:m>
            <a:r>
              <a:t> </a:t>
            </a:r>
            <a:r>
              <a:t>— значение </a:t>
            </a:r>
            <a14:m>
              <m:oMath>
                <m:r>
                  <a:rPr xmlns:a="http://schemas.openxmlformats.org/drawingml/2006/main" sz="5350" i="1">
                    <a:solidFill>
                      <a:srgbClr val="35545C"/>
                    </a:solidFill>
                    <a:latin typeface="Cambria Math" panose="02040503050406030204" pitchFamily="18" charset="0"/>
                  </a:rPr>
                  <m:t>𝑗</m:t>
                </m:r>
              </m:oMath>
            </a14:m>
            <a:r>
              <a:t>-</a:t>
            </a:r>
            <a:r>
              <a:t>го нейрона в</a:t>
            </a:r>
            <a:r>
              <a:t> </a:t>
            </a:r>
            <a:r>
              <a:t>слое </a:t>
            </a:r>
            <a14:m>
              <m:oMath>
                <m:r>
                  <a:rPr xmlns:a="http://schemas.openxmlformats.org/drawingml/2006/main" sz="7300" i="1">
                    <a:solidFill>
                      <a:srgbClr val="35545C"/>
                    </a:solidFill>
                    <a:latin typeface="Cambria Math" panose="02040503050406030204" pitchFamily="18" charset="0"/>
                  </a:rPr>
                  <m:t>𝑙</m:t>
                </m:r>
              </m:oMath>
            </a14:m>
            <a:r>
              <a:t> до активации. </a:t>
            </a:r>
          </a:p>
          <a:p>
            <a:pPr algn="l" defTabSz="355600">
              <a:lnSpc>
                <a:spcPct val="200000"/>
              </a:lnSpc>
              <a:defRPr b="0" sz="4400">
                <a:solidFill>
                  <a:srgbClr val="35545C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Какой смысл имеет производная функции ошибки по этой активации</a:t>
            </a:r>
          </a:p>
        </p:txBody>
      </p:sp>
      <p:sp>
        <p:nvSpPr>
          <p:cNvPr id="263" name="Уравнение"/>
          <p:cNvSpPr txBox="1"/>
          <p:nvPr/>
        </p:nvSpPr>
        <p:spPr>
          <a:xfrm>
            <a:off x="19252401" y="4708268"/>
            <a:ext cx="2001536" cy="120195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sSubSup>
                    <m:e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e>
                    <m:sub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  <m:sup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sup>
                  </m:sSubSup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scr m:val="script"/>
                        </m:rP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Sup>
                        <m:e>
                          <m:r>
                            <a:rPr xmlns:a="http://schemas.openxmlformats.org/drawingml/2006/main" sz="3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  <m:sup>
                          <m:r>
                            <a:rPr xmlns:a="http://schemas.openxmlformats.org/drawingml/2006/main" sz="3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sup>
                      </m:sSubSup>
                    </m:den>
                  </m:f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?</m:t>
                  </m:r>
                </m:oMath>
              </m:oMathPara>
            </a14:m>
            <a:endParaRPr sz="37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Обратное распространение ошибки</a:t>
            </a:r>
          </a:p>
        </p:txBody>
      </p:sp>
      <p:sp>
        <p:nvSpPr>
          <p:cNvPr id="266" name="Пункт списка…"/>
          <p:cNvSpPr txBox="1"/>
          <p:nvPr/>
        </p:nvSpPr>
        <p:spPr>
          <a:xfrm>
            <a:off x="1147002" y="3219567"/>
            <a:ext cx="19449835" cy="5442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 defTabSz="355600">
              <a:lnSpc>
                <a:spcPct val="200000"/>
              </a:lnSpc>
              <a:defRPr b="0" sz="4400">
                <a:solidFill>
                  <a:srgbClr val="35545C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Пусть теперь </a:t>
            </a:r>
            <a14:m>
              <m:oMath>
                <m:sSubSup>
                  <m:e>
                    <m:r>
                      <a:rPr xmlns:a="http://schemas.openxmlformats.org/drawingml/2006/main" sz="5350" i="1">
                        <a:solidFill>
                          <a:srgbClr val="35545C"/>
                        </a:solidFill>
                        <a:latin typeface="Cambria Math" panose="02040503050406030204" pitchFamily="18" charset="0"/>
                      </a:rPr>
                      <m:t>𝑧</m:t>
                    </m:r>
                  </m:e>
                  <m:sub>
                    <m:r>
                      <a:rPr xmlns:a="http://schemas.openxmlformats.org/drawingml/2006/main" sz="5350" i="1">
                        <a:solidFill>
                          <a:srgbClr val="35545C"/>
                        </a:solidFill>
                        <a:latin typeface="Cambria Math" panose="02040503050406030204" pitchFamily="18" charset="0"/>
                      </a:rPr>
                      <m:t>𝑗</m:t>
                    </m:r>
                  </m:sub>
                  <m:sup>
                    <m:r>
                      <a:rPr xmlns:a="http://schemas.openxmlformats.org/drawingml/2006/main" sz="5350" i="1">
                        <a:solidFill>
                          <a:srgbClr val="35545C"/>
                        </a:solidFill>
                        <a:latin typeface="Cambria Math" panose="02040503050406030204" pitchFamily="18" charset="0"/>
                      </a:rPr>
                      <m:t>𝑙</m:t>
                    </m:r>
                  </m:sup>
                </m:sSubSup>
              </m:oMath>
            </a14:m>
            <a:r>
              <a:t> </a:t>
            </a:r>
            <a:r>
              <a:t>— значение </a:t>
            </a:r>
            <a14:m>
              <m:oMath>
                <m:r>
                  <a:rPr xmlns:a="http://schemas.openxmlformats.org/drawingml/2006/main" sz="5350" i="1">
                    <a:solidFill>
                      <a:srgbClr val="35545C"/>
                    </a:solidFill>
                    <a:latin typeface="Cambria Math" panose="02040503050406030204" pitchFamily="18" charset="0"/>
                  </a:rPr>
                  <m:t>𝑗</m:t>
                </m:r>
              </m:oMath>
            </a14:m>
            <a:r>
              <a:t>-</a:t>
            </a:r>
            <a:r>
              <a:t>го нейрона в</a:t>
            </a:r>
            <a:r>
              <a:t> </a:t>
            </a:r>
            <a:r>
              <a:t>слое </a:t>
            </a:r>
            <a14:m>
              <m:oMath>
                <m:r>
                  <a:rPr xmlns:a="http://schemas.openxmlformats.org/drawingml/2006/main" sz="7300" i="1">
                    <a:solidFill>
                      <a:srgbClr val="35545C"/>
                    </a:solidFill>
                    <a:latin typeface="Cambria Math" panose="02040503050406030204" pitchFamily="18" charset="0"/>
                  </a:rPr>
                  <m:t>𝑙</m:t>
                </m:r>
              </m:oMath>
            </a14:m>
            <a:r>
              <a:t> до активации. </a:t>
            </a:r>
          </a:p>
          <a:p>
            <a:pPr algn="l" defTabSz="355600">
              <a:lnSpc>
                <a:spcPct val="200000"/>
              </a:lnSpc>
              <a:defRPr b="0" sz="4400">
                <a:solidFill>
                  <a:srgbClr val="35545C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2800"/>
              <a:t>                  </a:t>
            </a:r>
            <a:r>
              <a:t>отражает «долю» ошибки в соответствующем нейроне. Если мы немного изменим его значение</a:t>
            </a:r>
            <a:r>
              <a:t> </a:t>
            </a:r>
            <a:r>
              <a:t>на </a:t>
            </a:r>
            <a14:m>
              <m:oMath>
                <m:sSubSup>
                  <m:e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∆</m:t>
                    </m:r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𝑧</m:t>
                    </m:r>
                  </m:e>
                  <m:sub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sub>
                  <m:sup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𝑙</m:t>
                    </m:r>
                  </m:sup>
                </m:sSubSup>
              </m:oMath>
            </a14:m>
            <a:r>
              <a:t>, то значение функции ошибки изменится на </a:t>
            </a:r>
            <a14:m>
              <m:oMath>
                <m:sSubSup>
                  <m:e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𝛿</m:t>
                    </m:r>
                  </m:e>
                  <m:sub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sub>
                  <m:sup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𝑙</m:t>
                    </m:r>
                  </m:sup>
                </m:sSubSup>
                <m:sSubSup>
                  <m:e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∆</m:t>
                    </m:r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𝑧</m:t>
                    </m:r>
                  </m:e>
                  <m:sub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sub>
                  <m:sup>
                    <m:r>
                      <a:rPr xmlns:a="http://schemas.openxmlformats.org/drawingml/2006/main" sz="53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𝑙</m:t>
                    </m:r>
                  </m:sup>
                </m:sSubSup>
              </m:oMath>
            </a14:m>
            <a:r>
              <a:t>.</a:t>
            </a:r>
          </a:p>
        </p:txBody>
      </p:sp>
      <p:sp>
        <p:nvSpPr>
          <p:cNvPr id="267" name="Уравнение"/>
          <p:cNvSpPr txBox="1"/>
          <p:nvPr/>
        </p:nvSpPr>
        <p:spPr>
          <a:xfrm>
            <a:off x="1143179" y="4650829"/>
            <a:ext cx="1733952" cy="12352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sSubSup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</m:e>
                    <m:sub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  <m:sup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sup>
                  </m:sSubSup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m:rPr>
                          <m:sty m:val="p"/>
                        </m:rP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m:rPr>
                          <m:scr m:val="script"/>
                        </m:rP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num>
                    <m:den>
                      <m:r>
                        <m:rPr>
                          <m:sty m:val="p"/>
                        </m:rP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sSubSup>
                        <m:e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z</m:t>
                          </m:r>
                        </m:e>
                        <m:sub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  <m:sup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sup>
                      </m:sSubSup>
                    </m:den>
                  </m:f>
                </m:oMath>
              </m:oMathPara>
            </a14:m>
            <a:endParaRPr sz="38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object 2"/>
          <p:cNvSpPr txBox="1"/>
          <p:nvPr/>
        </p:nvSpPr>
        <p:spPr>
          <a:xfrm>
            <a:off x="23569313" y="12818870"/>
            <a:ext cx="17907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1828800">
              <a:spcBef>
                <a:spcPts val="200"/>
              </a:spcBef>
              <a:defRPr b="0" sz="2400">
                <a:solidFill>
                  <a:srgbClr val="FFFFFF"/>
                </a:solidFill>
                <a:latin typeface="SBSansDisplay-Light"/>
                <a:ea typeface="SBSansDisplay-Light"/>
                <a:cs typeface="SBSansDisplay-Light"/>
                <a:sym typeface="SBSansDisplay-Light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48" name="Заголовок 4"/>
          <p:cNvSpPr txBox="1"/>
          <p:nvPr/>
        </p:nvSpPr>
        <p:spPr>
          <a:xfrm>
            <a:off x="1371600" y="5334000"/>
            <a:ext cx="16611600" cy="165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1828800">
              <a:defRPr sz="10800">
                <a:solidFill>
                  <a:srgbClr val="333F48"/>
                </a:solidFill>
                <a:latin typeface="SB Sans Display Semibold"/>
                <a:ea typeface="SB Sans Display Semibold"/>
                <a:cs typeface="SB Sans Display Semibold"/>
                <a:sym typeface="SB Sans Display Semibold"/>
              </a:defRPr>
            </a:lvl1pPr>
          </a:lstStyle>
          <a:p>
            <a:pPr/>
            <a:r>
              <a:t>История нейросетей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Обратное распространение ошибки</a:t>
            </a:r>
          </a:p>
        </p:txBody>
      </p:sp>
      <p:sp>
        <p:nvSpPr>
          <p:cNvPr id="270" name="Пункт списка…"/>
          <p:cNvSpPr txBox="1"/>
          <p:nvPr/>
        </p:nvSpPr>
        <p:spPr>
          <a:xfrm>
            <a:off x="2101850" y="3620530"/>
            <a:ext cx="19569951" cy="683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 defTabSz="355600">
              <a:lnSpc>
                <a:spcPct val="150000"/>
              </a:lnSpc>
              <a:defRPr b="0" sz="4400">
                <a:solidFill>
                  <a:srgbClr val="35545C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В более общем случае, алгоритм обратного распространения оказывается применим для любого ациклического графа вычислений, каждая вершина которого является дифференцируемой функцией от входящих значений. </a:t>
            </a:r>
          </a:p>
          <a:p>
            <a:pPr algn="l" defTabSz="355600">
              <a:lnSpc>
                <a:spcPct val="150000"/>
              </a:lnSpc>
              <a:defRPr b="0" sz="4400">
                <a:solidFill>
                  <a:srgbClr val="35545C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  <a:p>
            <a:pPr algn="l" defTabSz="355600">
              <a:lnSpc>
                <a:spcPct val="150000"/>
              </a:lnSpc>
              <a:defRPr b="0" sz="4400">
                <a:solidFill>
                  <a:srgbClr val="35545C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Фреймворки глубокого обучения представляют из себя конструкторы таких графов со скрытой в реализации классов логикой дифференцирования.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Градиентный спуск</a:t>
            </a:r>
          </a:p>
        </p:txBody>
      </p:sp>
      <p:sp>
        <p:nvSpPr>
          <p:cNvPr id="273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3503887" y="4053492"/>
            <a:ext cx="17376226" cy="6435460"/>
          </a:xfrm>
          <a:prstGeom prst="rect">
            <a:avLst/>
          </a:prstGeom>
        </p:spPr>
        <p:txBody>
          <a:bodyPr lIns="91424" tIns="91424" rIns="91424" bIns="91424"/>
          <a:lstStyle/>
          <a:p>
            <a:pPr marL="457200" indent="-34290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400"/>
              <a:buAutoNum type="arabicPeriod" startAt="1"/>
              <a:defRPr>
                <a:solidFill>
                  <a:srgbClr val="595959"/>
                </a:solidFill>
              </a:defRPr>
            </a:pPr>
            <a:r>
              <a:t>Случайно инициализируем веса (~N(0</a:t>
            </a:r>
            <a:r>
              <a:rPr>
                <a:solidFill>
                  <a:srgbClr val="4D5156"/>
                </a:solidFill>
              </a:rPr>
              <a:t>, σ^2))</a:t>
            </a:r>
            <a:endParaRPr>
              <a:solidFill>
                <a:srgbClr val="4D5156"/>
              </a:solidFill>
            </a:endParaRPr>
          </a:p>
          <a:p>
            <a:pPr marL="457200" indent="-342900" defTabSz="914400">
              <a:lnSpc>
                <a:spcPct val="115000"/>
              </a:lnSpc>
              <a:spcBef>
                <a:spcPts val="0"/>
              </a:spcBef>
              <a:buClr>
                <a:srgbClr val="4D5156"/>
              </a:buClr>
              <a:buSzPts val="4400"/>
              <a:buAutoNum type="arabicPeriod" startAt="1"/>
              <a:defRPr>
                <a:solidFill>
                  <a:srgbClr val="4D5156"/>
                </a:solidFill>
              </a:defRPr>
            </a:pPr>
            <a:r>
              <a:t>Повторяем до схождения в минимум:</a:t>
            </a:r>
          </a:p>
          <a:p>
            <a:pPr lvl="1" marL="914400" indent="-317500" defTabSz="914400">
              <a:lnSpc>
                <a:spcPct val="115000"/>
              </a:lnSpc>
              <a:spcBef>
                <a:spcPts val="0"/>
              </a:spcBef>
              <a:buClr>
                <a:srgbClr val="4D5156"/>
              </a:buClr>
              <a:buSzPts val="4400"/>
              <a:buAutoNum type="alphaLcPeriod" startAt="1"/>
              <a:defRPr>
                <a:solidFill>
                  <a:srgbClr val="4D5156"/>
                </a:solidFill>
              </a:defRPr>
            </a:pPr>
            <a:r>
              <a:t>Считаем градиент (частные производные по параметрам)</a:t>
            </a:r>
          </a:p>
          <a:p>
            <a:pPr lvl="1" marL="914400" indent="-317500" defTabSz="914400">
              <a:lnSpc>
                <a:spcPct val="115000"/>
              </a:lnSpc>
              <a:spcBef>
                <a:spcPts val="0"/>
              </a:spcBef>
              <a:buClr>
                <a:srgbClr val="4D5156"/>
              </a:buClr>
              <a:buSzPts val="4400"/>
              <a:buAutoNum type="alphaLcPeriod" startAt="1"/>
              <a:defRPr>
                <a:solidFill>
                  <a:srgbClr val="4D5156"/>
                </a:solidFill>
              </a:defRPr>
            </a:pPr>
            <a:r>
              <a:t>Обновляем веса </a:t>
            </a:r>
          </a:p>
          <a:p>
            <a:pPr marL="457200" indent="-342900" defTabSz="914400">
              <a:lnSpc>
                <a:spcPct val="115000"/>
              </a:lnSpc>
              <a:spcBef>
                <a:spcPts val="0"/>
              </a:spcBef>
              <a:buClr>
                <a:srgbClr val="4D5156"/>
              </a:buClr>
              <a:buSzPts val="4400"/>
              <a:buAutoNum type="arabicPeriod" startAt="1"/>
              <a:defRPr>
                <a:solidFill>
                  <a:srgbClr val="4D5156"/>
                </a:solidFill>
              </a:defRPr>
            </a:pPr>
            <a:r>
              <a:t>Возвращаем веса</a:t>
            </a:r>
          </a:p>
        </p:txBody>
      </p:sp>
      <p:pic>
        <p:nvPicPr>
          <p:cNvPr id="274" name="Google Shape;334;p43" descr="Google Shape;334;p4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537957" y="5512797"/>
            <a:ext cx="1269256" cy="1049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Google Shape;335;p43" descr="Google Shape;335;p4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70606" y="6376392"/>
            <a:ext cx="3224289" cy="9152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Градиентный спуск</a:t>
            </a:r>
          </a:p>
        </p:txBody>
      </p:sp>
      <p:pic>
        <p:nvPicPr>
          <p:cNvPr id="278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0" t="8654" r="0" b="0"/>
          <a:stretch>
            <a:fillRect/>
          </a:stretch>
        </p:blipFill>
        <p:spPr>
          <a:xfrm>
            <a:off x="-47062" y="3711718"/>
            <a:ext cx="24478124" cy="101719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Градиентный спуск</a:t>
            </a:r>
          </a:p>
        </p:txBody>
      </p:sp>
      <p:pic>
        <p:nvPicPr>
          <p:cNvPr id="281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0" t="9480" r="0" b="0"/>
          <a:stretch>
            <a:fillRect/>
          </a:stretch>
        </p:blipFill>
        <p:spPr>
          <a:xfrm>
            <a:off x="-22765" y="3597273"/>
            <a:ext cx="24429529" cy="103196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Градиентный спуск</a:t>
            </a:r>
          </a:p>
        </p:txBody>
      </p:sp>
      <p:pic>
        <p:nvPicPr>
          <p:cNvPr id="284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9958" y="4719803"/>
            <a:ext cx="24443915" cy="93362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Градиентный спуск</a:t>
            </a:r>
          </a:p>
        </p:txBody>
      </p:sp>
      <p:pic>
        <p:nvPicPr>
          <p:cNvPr id="287" name="Google Shape;327;p42" descr="Google Shape;327;p42"/>
          <p:cNvPicPr>
            <a:picLocks noChangeAspect="1"/>
          </p:cNvPicPr>
          <p:nvPr/>
        </p:nvPicPr>
        <p:blipFill>
          <a:blip r:embed="rId2">
            <a:extLst/>
          </a:blip>
          <a:srcRect l="0" t="5150" r="0" b="0"/>
          <a:stretch>
            <a:fillRect/>
          </a:stretch>
        </p:blipFill>
        <p:spPr>
          <a:xfrm>
            <a:off x="-17683" y="4723877"/>
            <a:ext cx="24419366" cy="90132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Градиентный спуск</a:t>
            </a:r>
          </a:p>
        </p:txBody>
      </p:sp>
      <p:sp>
        <p:nvSpPr>
          <p:cNvPr id="290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3503887" y="4053492"/>
            <a:ext cx="17376226" cy="6435460"/>
          </a:xfrm>
          <a:prstGeom prst="rect">
            <a:avLst/>
          </a:prstGeom>
        </p:spPr>
        <p:txBody>
          <a:bodyPr lIns="91424" tIns="91424" rIns="91424" bIns="91424"/>
          <a:lstStyle/>
          <a:p>
            <a:pPr marL="457200" indent="-34290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400"/>
              <a:buAutoNum type="arabicPeriod" startAt="1"/>
              <a:defRPr>
                <a:solidFill>
                  <a:srgbClr val="595959"/>
                </a:solidFill>
              </a:defRPr>
            </a:pPr>
            <a:r>
              <a:t>Случайно инициализируем веса (~N(0</a:t>
            </a:r>
            <a:r>
              <a:rPr>
                <a:solidFill>
                  <a:srgbClr val="4D5156"/>
                </a:solidFill>
              </a:rPr>
              <a:t>, σ^2))</a:t>
            </a:r>
            <a:endParaRPr>
              <a:solidFill>
                <a:srgbClr val="4D5156"/>
              </a:solidFill>
            </a:endParaRPr>
          </a:p>
          <a:p>
            <a:pPr marL="457200" indent="-342900" defTabSz="914400">
              <a:lnSpc>
                <a:spcPct val="115000"/>
              </a:lnSpc>
              <a:spcBef>
                <a:spcPts val="0"/>
              </a:spcBef>
              <a:buClr>
                <a:srgbClr val="4D5156"/>
              </a:buClr>
              <a:buSzPts val="4400"/>
              <a:buAutoNum type="arabicPeriod" startAt="1"/>
              <a:defRPr>
                <a:solidFill>
                  <a:srgbClr val="4D5156"/>
                </a:solidFill>
              </a:defRPr>
            </a:pPr>
            <a:r>
              <a:t>Повторяем до схождения в минимум:</a:t>
            </a:r>
          </a:p>
          <a:p>
            <a:pPr lvl="1" marL="914400" indent="-317500" defTabSz="914400">
              <a:lnSpc>
                <a:spcPct val="115000"/>
              </a:lnSpc>
              <a:spcBef>
                <a:spcPts val="0"/>
              </a:spcBef>
              <a:buClr>
                <a:srgbClr val="4D5156"/>
              </a:buClr>
              <a:buSzPts val="4400"/>
              <a:buAutoNum type="alphaLcPeriod" startAt="1"/>
              <a:defRPr>
                <a:solidFill>
                  <a:srgbClr val="4D5156"/>
                </a:solidFill>
              </a:defRPr>
            </a:pPr>
            <a:r>
              <a:t>Считаем градиент (частные производные по параметрам)</a:t>
            </a:r>
          </a:p>
          <a:p>
            <a:pPr lvl="1" marL="914400" indent="-317500" defTabSz="914400">
              <a:lnSpc>
                <a:spcPct val="115000"/>
              </a:lnSpc>
              <a:spcBef>
                <a:spcPts val="0"/>
              </a:spcBef>
              <a:buClr>
                <a:srgbClr val="4D5156"/>
              </a:buClr>
              <a:buSzPts val="4400"/>
              <a:buAutoNum type="alphaLcPeriod" startAt="1"/>
              <a:defRPr>
                <a:solidFill>
                  <a:srgbClr val="4D5156"/>
                </a:solidFill>
              </a:defRPr>
            </a:pPr>
            <a:r>
              <a:t>Обновляем веса </a:t>
            </a:r>
          </a:p>
          <a:p>
            <a:pPr marL="457200" indent="-342900" defTabSz="914400">
              <a:lnSpc>
                <a:spcPct val="115000"/>
              </a:lnSpc>
              <a:spcBef>
                <a:spcPts val="0"/>
              </a:spcBef>
              <a:buClr>
                <a:srgbClr val="4D5156"/>
              </a:buClr>
              <a:buSzPts val="4400"/>
              <a:buAutoNum type="arabicPeriod" startAt="1"/>
              <a:defRPr>
                <a:solidFill>
                  <a:srgbClr val="4D5156"/>
                </a:solidFill>
              </a:defRPr>
            </a:pPr>
            <a:r>
              <a:t>Возвращаем веса</a:t>
            </a:r>
          </a:p>
        </p:txBody>
      </p:sp>
      <p:pic>
        <p:nvPicPr>
          <p:cNvPr id="291" name="Google Shape;334;p43" descr="Google Shape;334;p4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537957" y="5512797"/>
            <a:ext cx="1269256" cy="1049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Google Shape;335;p43" descr="Google Shape;335;p4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70606" y="6376392"/>
            <a:ext cx="3224289" cy="9152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Лернинг рейт</a:t>
            </a:r>
          </a:p>
        </p:txBody>
      </p:sp>
      <p:sp>
        <p:nvSpPr>
          <p:cNvPr id="295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3087799" y="3963973"/>
            <a:ext cx="18208402" cy="5182635"/>
          </a:xfrm>
          <a:prstGeom prst="rect">
            <a:avLst/>
          </a:prstGeom>
        </p:spPr>
        <p:txBody>
          <a:bodyPr lIns="91424" tIns="91424" rIns="91424" bIns="91424"/>
          <a:lstStyle/>
          <a:p>
            <a: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  <a:r>
              <a:t>Проблема заключается в выборе скорости обучения:</a:t>
            </a: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  <a:r>
              <a:t>слишком маленький - свалились в локальную яму в самом начале</a:t>
            </a: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  <a:r>
              <a:t>слишком большой - не можем сойтись к нормальному решению</a:t>
            </a:r>
          </a:p>
        </p:txBody>
      </p:sp>
      <p:pic>
        <p:nvPicPr>
          <p:cNvPr id="296" name="Google Shape;415;p55" descr="Google Shape;415;p5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4921" y="8203102"/>
            <a:ext cx="24553842" cy="55148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Лернинг рейт</a:t>
            </a:r>
          </a:p>
        </p:txBody>
      </p:sp>
      <p:sp>
        <p:nvSpPr>
          <p:cNvPr id="299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3087799" y="3963973"/>
            <a:ext cx="18208402" cy="5182635"/>
          </a:xfrm>
          <a:prstGeom prst="rect">
            <a:avLst/>
          </a:prstGeom>
        </p:spPr>
        <p:txBody>
          <a:bodyPr lIns="91424" tIns="91424" rIns="91424" bIns="91424"/>
          <a:lstStyle/>
          <a:p>
            <a: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  <a:r>
              <a:t>Проблема заключается в выборе скорости обучения:</a:t>
            </a: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  <a:r>
              <a:t>слишком маленький - свалились в локальную яму в самом начале</a:t>
            </a: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pPr>
            <a:r>
              <a:t>слишком большой - не можем сойтись к нормальному решению</a:t>
            </a:r>
          </a:p>
        </p:txBody>
      </p:sp>
      <p:pic>
        <p:nvPicPr>
          <p:cNvPr id="300" name="Google Shape;415;p55" descr="Google Shape;415;p5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4921" y="8203102"/>
            <a:ext cx="24553842" cy="55148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Лернинг рейт</a:t>
            </a:r>
          </a:p>
        </p:txBody>
      </p:sp>
      <p:pic>
        <p:nvPicPr>
          <p:cNvPr id="303" name="Google Shape;422;p56" descr="Google Shape;422;p5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683" y="3943437"/>
            <a:ext cx="24419183" cy="9758337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3087799" y="3150583"/>
            <a:ext cx="18208402" cy="5182636"/>
          </a:xfrm>
          <a:prstGeom prst="rect">
            <a:avLst/>
          </a:prstGeom>
        </p:spPr>
        <p:txBody>
          <a:bodyPr lIns="91424" tIns="91424" rIns="91424" bIns="91424"/>
          <a:lstStyle>
            <a:lvl1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lvl1pPr>
          </a:lstStyle>
          <a:p>
            <a:pPr/>
            <a:r>
              <a:t>Слишком маленький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EOTPFViUcAAVLS0.png large.png" descr="EOTPFViUcAAVLS0.png large.png"/>
          <p:cNvPicPr>
            <a:picLocks noChangeAspect="1"/>
          </p:cNvPicPr>
          <p:nvPr/>
        </p:nvPicPr>
        <p:blipFill>
          <a:blip r:embed="rId2">
            <a:extLst/>
          </a:blip>
          <a:srcRect l="0" t="21822" r="0" b="0"/>
          <a:stretch>
            <a:fillRect/>
          </a:stretch>
        </p:blipFill>
        <p:spPr>
          <a:xfrm>
            <a:off x="-1" y="2798719"/>
            <a:ext cx="24384001" cy="10722775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История глубокого обучения"/>
          <p:cNvSpPr txBox="1"/>
          <p:nvPr>
            <p:ph type="title"/>
          </p:nvPr>
        </p:nvSpPr>
        <p:spPr>
          <a:xfrm>
            <a:off x="1270000" y="1016000"/>
            <a:ext cx="21844000" cy="2286000"/>
          </a:xfrm>
          <a:prstGeom prst="rect">
            <a:avLst/>
          </a:prstGeom>
        </p:spPr>
        <p:txBody>
          <a:bodyPr anchor="t"/>
          <a:lstStyle/>
          <a:p>
            <a:pPr/>
            <a:r>
              <a:t>История глубокого обучения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Лернинг рейт</a:t>
            </a:r>
          </a:p>
        </p:txBody>
      </p:sp>
      <p:sp>
        <p:nvSpPr>
          <p:cNvPr id="307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3087799" y="3150583"/>
            <a:ext cx="18208402" cy="5182636"/>
          </a:xfrm>
          <a:prstGeom prst="rect">
            <a:avLst/>
          </a:prstGeom>
        </p:spPr>
        <p:txBody>
          <a:bodyPr lIns="91424" tIns="91424" rIns="91424" bIns="91424"/>
          <a:lstStyle>
            <a:lvl1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lvl1pPr>
          </a:lstStyle>
          <a:p>
            <a:pPr/>
            <a:r>
              <a:t>Слишком большой</a:t>
            </a:r>
          </a:p>
        </p:txBody>
      </p:sp>
      <p:pic>
        <p:nvPicPr>
          <p:cNvPr id="308" name="Google Shape;429;p57" descr="Google Shape;429;p5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3048" y="4295171"/>
            <a:ext cx="24490096" cy="94419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Лернинг рейт</a:t>
            </a:r>
          </a:p>
        </p:txBody>
      </p:sp>
      <p:sp>
        <p:nvSpPr>
          <p:cNvPr id="311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3087799" y="3150583"/>
            <a:ext cx="18208402" cy="5182636"/>
          </a:xfrm>
          <a:prstGeom prst="rect">
            <a:avLst/>
          </a:prstGeom>
        </p:spPr>
        <p:txBody>
          <a:bodyPr lIns="91424" tIns="91424" rIns="91424" bIns="91424"/>
          <a:lstStyle>
            <a:lvl1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</a:defRPr>
            </a:lvl1pPr>
          </a:lstStyle>
          <a:p>
            <a:pPr/>
            <a:r>
              <a:t>Оптимальный</a:t>
            </a:r>
          </a:p>
        </p:txBody>
      </p:sp>
      <p:pic>
        <p:nvPicPr>
          <p:cNvPr id="312" name="Google Shape;436;p58" descr="Google Shape;436;p5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683" y="4279776"/>
            <a:ext cx="24419366" cy="94306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Оптимизаторы</a:t>
            </a:r>
          </a:p>
        </p:txBody>
      </p:sp>
      <p:sp>
        <p:nvSpPr>
          <p:cNvPr id="315" name="Google Shape;442;p59"/>
          <p:cNvSpPr txBox="1"/>
          <p:nvPr/>
        </p:nvSpPr>
        <p:spPr>
          <a:xfrm>
            <a:off x="7738298" y="4017020"/>
            <a:ext cx="10734007" cy="5772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 marL="609599" indent="-609599" algn="l" defTabSz="792479">
              <a:lnSpc>
                <a:spcPct val="90000"/>
              </a:lnSpc>
              <a:spcBef>
                <a:spcPts val="1500"/>
              </a:spcBef>
              <a:buSzPct val="125000"/>
              <a:buFont typeface="Courier New"/>
              <a:buChar char="o"/>
              <a:defRPr b="0" sz="3839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SGD (неадапт.) </a:t>
            </a:r>
          </a:p>
          <a:p>
            <a:pPr marL="609599" indent="-609599" algn="l" defTabSz="792479">
              <a:lnSpc>
                <a:spcPct val="90000"/>
              </a:lnSpc>
              <a:spcBef>
                <a:spcPts val="1500"/>
              </a:spcBef>
              <a:buSzPct val="125000"/>
              <a:buFont typeface="Courier New"/>
              <a:buChar char="o"/>
              <a:defRPr b="0" sz="3839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SDG Momentum</a:t>
            </a:r>
          </a:p>
          <a:p>
            <a:pPr marL="609599" indent="-609599" algn="l" defTabSz="792479">
              <a:lnSpc>
                <a:spcPct val="90000"/>
              </a:lnSpc>
              <a:spcBef>
                <a:spcPts val="1500"/>
              </a:spcBef>
              <a:buSzPct val="125000"/>
              <a:buFont typeface="Courier New"/>
              <a:buChar char="o"/>
              <a:defRPr b="0" sz="3839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RMSProp </a:t>
            </a:r>
          </a:p>
          <a:p>
            <a:pPr marL="609599" indent="-609599" algn="l" defTabSz="792479">
              <a:lnSpc>
                <a:spcPct val="90000"/>
              </a:lnSpc>
              <a:spcBef>
                <a:spcPts val="1500"/>
              </a:spcBef>
              <a:buSzPct val="125000"/>
              <a:buFont typeface="Courier New"/>
              <a:buChar char="o"/>
              <a:defRPr b="0" sz="3839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Adagrad</a:t>
            </a:r>
          </a:p>
          <a:p>
            <a:pPr marL="609599" indent="-609599" algn="l" defTabSz="792479">
              <a:lnSpc>
                <a:spcPct val="90000"/>
              </a:lnSpc>
              <a:spcBef>
                <a:spcPts val="1500"/>
              </a:spcBef>
              <a:buSzPct val="125000"/>
              <a:buFont typeface="Courier New"/>
              <a:buChar char="o"/>
              <a:defRPr b="0" sz="3839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Adadelta</a:t>
            </a:r>
          </a:p>
          <a:p>
            <a:pPr marL="609599" indent="-609599" algn="l" defTabSz="792479">
              <a:lnSpc>
                <a:spcPct val="90000"/>
              </a:lnSpc>
              <a:spcBef>
                <a:spcPts val="1500"/>
              </a:spcBef>
              <a:buSzPct val="125000"/>
              <a:buFont typeface="Courier New"/>
              <a:buChar char="o"/>
              <a:defRPr b="0" sz="3839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Adam</a:t>
            </a:r>
          </a:p>
          <a:p>
            <a:pPr marL="609599" indent="-609599" algn="l" defTabSz="792479">
              <a:lnSpc>
                <a:spcPct val="90000"/>
              </a:lnSpc>
              <a:spcBef>
                <a:spcPts val="1500"/>
              </a:spcBef>
              <a:buSzPct val="125000"/>
              <a:buFont typeface="Courier New"/>
              <a:buChar char="o"/>
              <a:defRPr b="0" sz="3839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AdamW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Оптимизаторы. Momentum</a:t>
            </a:r>
          </a:p>
        </p:txBody>
      </p:sp>
      <p:sp>
        <p:nvSpPr>
          <p:cNvPr id="318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quarter" idx="1"/>
          </p:nvPr>
        </p:nvSpPr>
        <p:spPr>
          <a:xfrm>
            <a:off x="6302365" y="5149800"/>
            <a:ext cx="10610783" cy="3416400"/>
          </a:xfrm>
          <a:prstGeom prst="rect">
            <a:avLst/>
          </a:prstGeom>
        </p:spPr>
        <p:txBody>
          <a:bodyPr lIns="91424" tIns="91424" rIns="91424" bIns="91424"/>
          <a:lstStyle/>
          <a:p>
            <a: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velocity = momentum (0.9-0.99)* velocity - lr*gradient</a:t>
            </a: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 = w + velocity (скорость-вектор)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Оптимизаторы. Adagrad</a:t>
            </a:r>
          </a:p>
        </p:txBody>
      </p:sp>
      <p:sp>
        <p:nvSpPr>
          <p:cNvPr id="321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3449734" y="4148155"/>
            <a:ext cx="17484532" cy="5419690"/>
          </a:xfrm>
          <a:prstGeom prst="rect">
            <a:avLst/>
          </a:prstGeom>
        </p:spPr>
        <p:txBody>
          <a:bodyPr lIns="91424" tIns="91424" rIns="91424" bIns="91424"/>
          <a:lstStyle/>
          <a:p>
            <a:pPr marL="0" indent="0" defTabSz="914400">
              <a:lnSpc>
                <a:spcPct val="1035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Адаптивный lr для разных измерений весов, так вклад каждого измерения в выбранное направление стабилизируется</a:t>
            </a:r>
          </a:p>
          <a:p>
            <a:pPr marL="0" indent="0" defTabSz="914400">
              <a:lnSpc>
                <a:spcPct val="1035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0" indent="0" defTabSz="914400">
              <a:lnSpc>
                <a:spcPct val="1035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accumulated += gradient ** 2</a:t>
            </a:r>
          </a:p>
          <a:p>
            <a:pPr marL="0" indent="0" defTabSz="914400">
              <a:lnSpc>
                <a:spcPct val="1035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adapt_lr = lr / sqrt (accumulated) </a:t>
            </a:r>
          </a:p>
          <a:p>
            <a:pPr marL="0" indent="0" defTabSz="914400">
              <a:lnSpc>
                <a:spcPct val="1035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 = w - adapt_lr * gradient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Оптимизаторы. RMSprop</a:t>
            </a:r>
          </a:p>
        </p:txBody>
      </p:sp>
      <p:sp>
        <p:nvSpPr>
          <p:cNvPr id="324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sz="half" idx="1"/>
          </p:nvPr>
        </p:nvSpPr>
        <p:spPr>
          <a:xfrm>
            <a:off x="2828572" y="4234792"/>
            <a:ext cx="19008876" cy="6802232"/>
          </a:xfrm>
          <a:prstGeom prst="rect">
            <a:avLst/>
          </a:prstGeom>
        </p:spPr>
        <p:txBody>
          <a:bodyPr lIns="91424" tIns="91424" rIns="91424" bIns="91424"/>
          <a:lstStyle/>
          <a:p>
            <a:pPr marL="0" indent="0" defTabSz="914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accumulated += rho (0.9 - 0.99) * accumulated + (1- rho) * gradient ** 2</a:t>
            </a: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adapt_lr = lr / sqrt (accumulated) </a:t>
            </a: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 = w - adapt_lr * gradient</a:t>
            </a: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0" indent="0" defTabSz="914400">
              <a:lnSpc>
                <a:spcPct val="115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Аккумуляция градиента за последние шаги, а не всегда как в Adagrad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Android Inc. 20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Оптимизаторы. RMSprop</a:t>
            </a:r>
          </a:p>
        </p:txBody>
      </p:sp>
      <p:sp>
        <p:nvSpPr>
          <p:cNvPr id="327" name="Первый питчинг (презентация для инвесторов) состоялась в апреле 2004, но потенциальных инвесторов оттолкнула идея создания совместимой ОС для фотокамер и магазина приложений, которыми могли бы пользоваться конкуренты.…"/>
          <p:cNvSpPr txBox="1"/>
          <p:nvPr>
            <p:ph type="body" idx="1"/>
          </p:nvPr>
        </p:nvSpPr>
        <p:spPr>
          <a:xfrm>
            <a:off x="1762104" y="3635884"/>
            <a:ext cx="20859792" cy="6444232"/>
          </a:xfrm>
          <a:prstGeom prst="rect">
            <a:avLst/>
          </a:prstGeom>
        </p:spPr>
        <p:txBody>
          <a:bodyPr lIns="91424" tIns="91424" rIns="91424" bIns="91424"/>
          <a:lstStyle/>
          <a:p>
            <a:pPr marL="0" indent="0" defTabSz="914400">
              <a:lnSpc>
                <a:spcPct val="92000"/>
              </a:lnSpc>
              <a:spcBef>
                <a:spcPts val="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Adam = RMSProp + Momentum</a:t>
            </a:r>
          </a:p>
          <a:p>
            <a:pPr marL="0" indent="0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Адаптивный Lr применяется не к градиенту, а к скорости как в Momentum</a:t>
            </a:r>
          </a:p>
          <a:p>
            <a:pPr marL="0" indent="0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0" indent="0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velocity = beta1 * velocity + (1-beta1) * gradient</a:t>
            </a:r>
          </a:p>
          <a:p>
            <a:pPr marL="0" indent="0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accumulated = beta2 * accumulated + (1-beta2) * gradient ** 2</a:t>
            </a:r>
          </a:p>
          <a:p>
            <a:pPr marL="0" indent="0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adapt_lr = lr / sqrt (accumulated)</a:t>
            </a:r>
          </a:p>
          <a:p>
            <a:pPr marL="0" indent="0" defTabSz="914400">
              <a:lnSpc>
                <a:spcPct val="92000"/>
              </a:lnSpc>
              <a:spcBef>
                <a:spcPts val="1200"/>
              </a:spcBef>
              <a:buClr>
                <a:srgbClr val="595959"/>
              </a:buClr>
              <a:buSzTx/>
              <a:buFont typeface="Arial"/>
              <a:buNone/>
              <a:defRPr>
                <a:solidFill>
                  <a:srgbClr val="595959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 = w - adapt_lr * velocity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Домашнее задани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Домашнее задание</a:t>
            </a:r>
          </a:p>
        </p:txBody>
      </p:sp>
      <p:sp>
        <p:nvSpPr>
          <p:cNvPr id="330" name="Настроить IDE для работы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>
              <a:buFont typeface="Courier New"/>
              <a:buChar char="o"/>
            </a:pPr>
            <a:r>
              <a:t>Написать на PyTorch forward и backward полносвязного слоя без использования autograd</a:t>
            </a:r>
          </a:p>
          <a:p>
            <a:pPr>
              <a:buFont typeface="Courier New"/>
              <a:buChar char="o"/>
            </a:pPr>
            <a:r>
              <a:t>Написать 1-2 адаптивных оптимизатора</a:t>
            </a:r>
          </a:p>
          <a:p>
            <a:pPr>
              <a:buFont typeface="Courier New"/>
              <a:buChar char="o"/>
            </a:pPr>
            <a:r>
              <a:t> Решить задачу нахождения корней квадратного уравнения методом градиентного спуска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Спасибо за внимание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Спасибо за внимание!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Перцептрон Розенблатта</a:t>
            </a:r>
          </a:p>
        </p:txBody>
      </p:sp>
      <p:pic>
        <p:nvPicPr>
          <p:cNvPr id="154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90014" y="6494702"/>
            <a:ext cx="8673231" cy="6071261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Пункт списка…"/>
          <p:cNvSpPr txBox="1"/>
          <p:nvPr/>
        </p:nvSpPr>
        <p:spPr>
          <a:xfrm>
            <a:off x="955829" y="3131155"/>
            <a:ext cx="22472341" cy="341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 defTabSz="355600">
              <a:lnSpc>
                <a:spcPct val="150000"/>
              </a:lnSpc>
              <a:defRPr b="0" sz="4000">
                <a:solidFill>
                  <a:srgbClr val="35545C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В 1958 году Фрэнк Розенблатт опубликовал отчет о своей работе по исследованию хранения и организации информации в мозге. В этой публикации впервые была сформулирована модель простой нейронной сети состоящей из слоя сенсоров, ассоциативных и реагирующего элементов.</a:t>
            </a:r>
          </a:p>
        </p:txBody>
      </p:sp>
      <p:sp>
        <p:nvSpPr>
          <p:cNvPr id="156" name="Пункт списка…"/>
          <p:cNvSpPr txBox="1"/>
          <p:nvPr/>
        </p:nvSpPr>
        <p:spPr>
          <a:xfrm>
            <a:off x="4050643" y="8086125"/>
            <a:ext cx="7924356" cy="3293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 defTabSz="355600">
              <a:lnSpc>
                <a:spcPct val="150000"/>
              </a:lnSpc>
              <a:defRPr b="0" sz="2400">
                <a:solidFill>
                  <a:srgbClr val="35545C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Sensors(S) - </a:t>
            </a:r>
            <a:r>
              <a:t>элементы могут находиться в состоянии покоя или возбуждения. </a:t>
            </a:r>
          </a:p>
          <a:p>
            <a:pPr algn="l" defTabSz="355600">
              <a:lnSpc>
                <a:spcPct val="150000"/>
              </a:lnSpc>
              <a:defRPr b="0" sz="2400">
                <a:solidFill>
                  <a:srgbClr val="35545C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Association</a:t>
            </a:r>
            <a:r>
              <a:t>(A) - </a:t>
            </a:r>
            <a:r>
              <a:t>элементы активируются если активно достаточное количество </a:t>
            </a:r>
            <a:r>
              <a:t>S. </a:t>
            </a:r>
          </a:p>
          <a:p>
            <a:pPr algn="l" defTabSz="355600">
              <a:lnSpc>
                <a:spcPct val="150000"/>
              </a:lnSpc>
              <a:defRPr b="0" sz="2400">
                <a:solidFill>
                  <a:srgbClr val="35545C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Response(R) - </a:t>
            </a:r>
            <a:r>
              <a:t>элемент суммирует </a:t>
            </a:r>
            <a:r>
              <a:t>A-</a:t>
            </a:r>
            <a:r>
              <a:t>элементы с весами </a:t>
            </a:r>
            <a14:m>
              <m:oMath>
                <m:sSub>
                  <m:e>
                    <m:r>
                      <a:rPr xmlns:a="http://schemas.openxmlformats.org/drawingml/2006/main" sz="3250" i="1">
                        <a:solidFill>
                          <a:srgbClr val="35545C"/>
                        </a:solidFill>
                        <a:latin typeface="Cambria Math" panose="02040503050406030204" pitchFamily="18" charset="0"/>
                      </a:rPr>
                      <m:t>𝑤</m:t>
                    </m:r>
                  </m:e>
                  <m:sub>
                    <m:r>
                      <a:rPr xmlns:a="http://schemas.openxmlformats.org/drawingml/2006/main" sz="3250" i="1">
                        <a:solidFill>
                          <a:srgbClr val="35545C"/>
                        </a:solidFill>
                        <a:latin typeface="Cambria Math" panose="02040503050406030204" pitchFamily="18" charset="0"/>
                      </a:rPr>
                      <m:t>𝑖</m:t>
                    </m:r>
                  </m:sub>
                </m:sSub>
              </m:oMath>
            </a14:m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Перцептрон Розенблатта</a:t>
            </a:r>
          </a:p>
        </p:txBody>
      </p:sp>
      <p:sp>
        <p:nvSpPr>
          <p:cNvPr id="159" name="Пункт списка…"/>
          <p:cNvSpPr txBox="1"/>
          <p:nvPr/>
        </p:nvSpPr>
        <p:spPr>
          <a:xfrm>
            <a:off x="1252489" y="3520167"/>
            <a:ext cx="22295586" cy="1604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 defTabSz="355600">
              <a:lnSpc>
                <a:spcPct val="150000"/>
              </a:lnSpc>
              <a:defRPr b="0" sz="4000">
                <a:solidFill>
                  <a:srgbClr val="35545C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Коэффициенты </a:t>
            </a:r>
            <a:r>
              <a:t>S-A </a:t>
            </a:r>
            <a:r>
              <a:t>слоя в простом перцептроне выбирались случайным образом из значений </a:t>
            </a:r>
            <a:r>
              <a:t>{-1, 0, 1}. </a:t>
            </a:r>
            <a:r>
              <a:t>А вот коэффициенты </a:t>
            </a:r>
            <a:r>
              <a:t>A-R </a:t>
            </a:r>
            <a:r>
              <a:t>слоя «обучались» методом коррекции ошибки.</a:t>
            </a:r>
          </a:p>
        </p:txBody>
      </p:sp>
      <p:pic>
        <p:nvPicPr>
          <p:cNvPr id="16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48387" y="9593415"/>
            <a:ext cx="4149114" cy="2764996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Уравнение"/>
          <p:cNvSpPr txBox="1"/>
          <p:nvPr/>
        </p:nvSpPr>
        <p:spPr>
          <a:xfrm>
            <a:off x="6268672" y="7411490"/>
            <a:ext cx="3908543" cy="107611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b="0" sz="1800"/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27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27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27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27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27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m:rPr>
                      <m:nor/>
                    </m:rPr>
                    <a:rPr xmlns:a="http://schemas.openxmlformats.org/drawingml/2006/main" sz="27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sign</m:t>
                  </m:r>
                  <m:d>
                    <m:dPr>
                      <m:ctrlPr>
                        <a:rPr xmlns:a="http://schemas.openxmlformats.org/drawingml/2006/main" sz="27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limUpp>
                        <m:e>
                          <m:limLow>
                            <m:e>
                              <m:r>
                                <a:rPr xmlns:a="http://schemas.openxmlformats.org/drawingml/2006/main" sz="27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</m:e>
                            <m:lim>
                              <m:r>
                                <a:rPr xmlns:a="http://schemas.openxmlformats.org/drawingml/2006/main" sz="27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27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xmlns:a="http://schemas.openxmlformats.org/drawingml/2006/main" sz="27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lim>
                          </m:limLow>
                        </m:e>
                        <m:lim>
                          <m:r>
                            <a:rPr xmlns:a="http://schemas.openxmlformats.org/drawingml/2006/main" sz="27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lim>
                      </m:limUpp>
                      <m:sSub>
                        <m:e>
                          <m:r>
                            <a:rPr xmlns:a="http://schemas.openxmlformats.org/drawingml/2006/main" sz="27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27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>
                        <m:e>
                          <m:r>
                            <a:rPr xmlns:a="http://schemas.openxmlformats.org/drawingml/2006/main" sz="27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xmlns:a="http://schemas.openxmlformats.org/drawingml/2006/main" sz="27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xmlns:a="http://schemas.openxmlformats.org/drawingml/2006/main" sz="27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sSub>
                        <m:e>
                          <m:r>
                            <a:rPr xmlns:a="http://schemas.openxmlformats.org/drawingml/2006/main" sz="27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θ</m:t>
                          </m:r>
                        </m:e>
                        <m:sub>
                          <m:r>
                            <a:rPr xmlns:a="http://schemas.openxmlformats.org/drawingml/2006/main" sz="27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e>
                  </m:d>
                </m:oMath>
              </m:oMathPara>
            </a14:m>
            <a:endParaRPr sz="2800"/>
          </a:p>
        </p:txBody>
      </p:sp>
      <p:pic>
        <p:nvPicPr>
          <p:cNvPr id="162" name="Picture 1" descr="Pictur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90014" y="6494702"/>
            <a:ext cx="8673231" cy="60712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Перцептрон Розенблатта</a:t>
            </a:r>
          </a:p>
        </p:txBody>
      </p:sp>
      <p:sp>
        <p:nvSpPr>
          <p:cNvPr id="165" name="Пункт списка…"/>
          <p:cNvSpPr txBox="1"/>
          <p:nvPr/>
        </p:nvSpPr>
        <p:spPr>
          <a:xfrm>
            <a:off x="1351524" y="3346598"/>
            <a:ext cx="21844001" cy="2511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 defTabSz="355600">
              <a:lnSpc>
                <a:spcPct val="150000"/>
              </a:lnSpc>
              <a:defRPr b="0" sz="4000">
                <a:solidFill>
                  <a:srgbClr val="35545C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В то время были получены потрясающие результаты в области компьютерного зрения. Одно из самых известных заблуждений касательно перцептрона заключается в том, что он не может решить задачу </a:t>
            </a:r>
            <a:r>
              <a:t>XOR. С этой задачей перцептрон так же справляется</a:t>
            </a:r>
          </a:p>
        </p:txBody>
      </p:sp>
      <p:pic>
        <p:nvPicPr>
          <p:cNvPr id="166" name="xor.png" descr="xo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44512" y="7890761"/>
            <a:ext cx="6457462" cy="2471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1200px-Perceptron-xor-task.svg.png" descr="1200px-Perceptron-xor-task.sv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28098" y="5801703"/>
            <a:ext cx="10112955" cy="66492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Android Inc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Перцептрон в общем виде</a:t>
            </a:r>
          </a:p>
        </p:txBody>
      </p:sp>
      <p:pic>
        <p:nvPicPr>
          <p:cNvPr id="170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0" t="5198" r="0" b="0"/>
          <a:stretch>
            <a:fillRect/>
          </a:stretch>
        </p:blipFill>
        <p:spPr>
          <a:xfrm>
            <a:off x="-544" y="3600099"/>
            <a:ext cx="24385088" cy="101459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object 2"/>
          <p:cNvSpPr txBox="1"/>
          <p:nvPr/>
        </p:nvSpPr>
        <p:spPr>
          <a:xfrm>
            <a:off x="23569313" y="12818870"/>
            <a:ext cx="17907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1828800">
              <a:spcBef>
                <a:spcPts val="200"/>
              </a:spcBef>
              <a:defRPr b="0" sz="2400">
                <a:solidFill>
                  <a:srgbClr val="FFFFFF"/>
                </a:solidFill>
                <a:latin typeface="SBSansDisplay-Light"/>
                <a:ea typeface="SBSansDisplay-Light"/>
                <a:cs typeface="SBSansDisplay-Light"/>
                <a:sym typeface="SBSansDisplay-Light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73" name="Заголовок 4"/>
          <p:cNvSpPr txBox="1"/>
          <p:nvPr/>
        </p:nvSpPr>
        <p:spPr>
          <a:xfrm>
            <a:off x="1371600" y="5334000"/>
            <a:ext cx="16611600" cy="165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1828800">
              <a:defRPr sz="10800">
                <a:solidFill>
                  <a:srgbClr val="333F48"/>
                </a:solidFill>
                <a:latin typeface="SB Sans Display Semibold"/>
                <a:ea typeface="SB Sans Display Semibold"/>
                <a:cs typeface="SB Sans Display Semibold"/>
                <a:sym typeface="SB Sans Display Semibold"/>
              </a:defRPr>
            </a:lvl1pPr>
          </a:lstStyle>
          <a:p>
            <a:pPr/>
            <a:r>
              <a:t>Полносвязная сеть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berSchool_light">
  <a:themeElements>
    <a:clrScheme name="SberSchool_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SberSchool_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berSchool_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berSchool_light">
  <a:themeElements>
    <a:clrScheme name="SberSchool_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SberSchool_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berSchool_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